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90" r:id="rId2"/>
    <p:sldId id="291" r:id="rId3"/>
    <p:sldId id="294" r:id="rId4"/>
    <p:sldId id="292" r:id="rId5"/>
    <p:sldId id="297" r:id="rId6"/>
    <p:sldId id="303" r:id="rId7"/>
    <p:sldId id="300" r:id="rId8"/>
    <p:sldId id="299" r:id="rId9"/>
    <p:sldId id="298" r:id="rId10"/>
    <p:sldId id="301" r:id="rId11"/>
    <p:sldId id="293" r:id="rId12"/>
    <p:sldId id="296" r:id="rId13"/>
    <p:sldId id="304" r:id="rId14"/>
    <p:sldId id="316" r:id="rId15"/>
    <p:sldId id="306" r:id="rId16"/>
    <p:sldId id="317" r:id="rId17"/>
    <p:sldId id="318" r:id="rId18"/>
    <p:sldId id="309" r:id="rId19"/>
    <p:sldId id="319" r:id="rId20"/>
    <p:sldId id="320" r:id="rId21"/>
    <p:sldId id="312" r:id="rId22"/>
    <p:sldId id="321" r:id="rId23"/>
    <p:sldId id="322" r:id="rId24"/>
    <p:sldId id="315" r:id="rId25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C6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47"/>
    <p:restoredTop sz="96197"/>
  </p:normalViewPr>
  <p:slideViewPr>
    <p:cSldViewPr snapToGrid="0" snapToObjects="1" showGuides="1">
      <p:cViewPr varScale="1">
        <p:scale>
          <a:sx n="119" d="100"/>
          <a:sy n="119" d="100"/>
        </p:scale>
        <p:origin x="664" y="17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eg>
</file>

<file path=ppt/media/image2.png>
</file>

<file path=ppt/media/image3.png>
</file>

<file path=ppt/media/image3.tiff>
</file>

<file path=ppt/media/image4.jpeg>
</file>

<file path=ppt/media/image4.png>
</file>

<file path=ppt/media/image5.jpeg>
</file>

<file path=ppt/media/image6.jpe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03A73-62A0-BE47-9207-8FF5793AA1FA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B0E92-C7F9-9A42-997A-26E9AEBBF801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48123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227374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72034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57074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115411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89333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744207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612279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173441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97206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61624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19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221342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468227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20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2861878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21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7048001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22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177051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23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093331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24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67022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27851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1325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90583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84234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430986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7535507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1DA45-0324-0E4F-9DDB-1796E182D6D7}" type="slidenum">
              <a:rPr lang="en-KR" smtClean="0"/>
              <a:t>9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20399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3F619-6B2E-2A47-9F2D-A9CE98585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39B1A-81C7-1041-ACB5-DCF80AD50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1F560-D98E-CA4E-B078-8B0A66C2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527B9-7919-7449-8670-2F84D2238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3793B-BD32-D847-B1DF-59EFF1DA9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730652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42901-8A6C-4146-BD6C-D875788D8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12DF1-FC8F-3B48-9909-12C20AB06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46BA3-2FD6-DF4F-AA41-826965A1A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B30EA-0ED5-4B4E-B802-FDEBD0363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5D000-B111-E748-8EFA-CC7ED2DBE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21286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C0AB89-41C3-8A40-8A6E-9A256914F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0C28D-0513-4743-858E-76D50FF4AD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B2403-92BF-3A49-9B07-A09D43AE1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09806-0CC9-9146-9F20-889B52FE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CB5A3-5B89-3B46-B686-FA6866714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28394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59FC0-DD62-6145-A612-5B753B371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6C59-6414-7345-94A9-A38579282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52F9A-5D91-AF43-A4B1-2F86614B5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81C27-57E9-9440-B99C-8F34006A0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F7D23-DE43-1C4F-9DD2-A13C53F63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52187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FDF0F-8D00-2744-A598-E8D8637A2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35A89-E1B8-D64C-9C87-3AF992D33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7C9D2-C5B1-EB4B-A3C9-E437881C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DA0C6C-C684-9244-8B21-9E2B83095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052CC-0A62-674D-9C7D-A7CEB3268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8950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D1059-1CEB-A84C-A830-5FE8C6357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F597C-BE89-ED41-99FA-66AC18C85E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1F0540-F7A5-7347-BA33-6118B8AD9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A0A2A4-EFAB-924B-83B1-03B84005D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3EBB7F-829B-FC43-B6EB-A8CAEAA2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3F0F4-8218-3A49-8729-64A5DA896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57194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46E68-4C4F-4D42-B810-ECF5C317C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F634D-3DCA-1F46-AFEF-98A2B42FE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29AD24-7664-6E4A-88E3-3B86B9C8F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EA32BE-FD0B-A24E-B343-3D34983B3A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1BC703-4773-E645-9A4E-FA8B24B3FB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5D24C2-E0FA-AA4E-B40D-E25F9FE92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189E51-1644-EF45-B5EE-1DDD30E13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89B5FB-F407-5548-9DA5-2CA003354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02096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D05B1-DA2A-2649-A3C3-1C3C1D08C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E1803D-1491-8246-993F-15C055DD8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0FF1DC-0A9C-144A-A9D6-F92DC8BD3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2DF2F7-25F8-EA4D-AD66-9ABA00856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94908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39EAD0-EEA6-5B4A-AEE4-4FBFD00AD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508A03-717E-0444-AB5E-B4218F689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F2345D-77ED-EA45-99FC-CFAC153E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57209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9FDBA-7D83-F248-8AA4-1BB6AAE57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D9116-B494-004D-B2DF-2C2D63E894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658401-9686-FD41-887D-C580A1B29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2CE9CF-1BD4-774F-995A-929EDFBB8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0F76A2-40F6-0A4D-8BA5-037EE9069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A8EA10-61E2-3E44-9877-D151A65F7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71444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F2286-052B-524E-ABC1-81EBBB644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E34C89-77F9-E444-A020-DE1E6B6747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7198B6-0975-C944-81A0-46DD429797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25B09C-3B9D-9240-9F59-1541536AD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BE71E7-A44C-4548-899C-C928B3646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120133-08E1-4F48-B700-1BBE9EF27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26418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9599BA-002E-5743-AD7F-4F20C047A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B5CDE-AC28-E74B-90F8-A2D44F2A0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CE1CD-FB01-F744-9E7F-88F11D2559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DA83D-745C-0847-A0FD-506A6FC83A18}" type="datetimeFigureOut">
              <a:rPr lang="en-KR" smtClean="0"/>
              <a:t>2021/10/21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208C5-3050-E142-A73D-57F62E763B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6BC58-CD12-8843-9B3D-9C9EB988C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FC52B-30DD-F84A-B126-394C3BDAEDEC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71396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FAB51BB6-ACB2-AD43-A714-E4F9837C4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0055" y="820055"/>
            <a:ext cx="4691890" cy="74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KR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  <a:cs typeface="Times New Roman" panose="02020603050405020304" pitchFamily="18" charset="0"/>
              </a:rPr>
              <a:t>2021년도 2학기 </a:t>
            </a:r>
            <a:r>
              <a:rPr kumimoji="0" lang="en-US" altLang="en-KR" b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  <a:cs typeface="Times New Roman" panose="02020603050405020304" pitchFamily="18" charset="0"/>
              </a:rPr>
              <a:t>바이오빅데이터와데이터마이닝</a:t>
            </a:r>
            <a:endParaRPr kumimoji="0" lang="en-US" altLang="en-KR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KR" b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  <a:cs typeface="Times New Roman" panose="02020603050405020304" pitchFamily="18" charset="0"/>
              </a:rPr>
              <a:t>중간고사</a:t>
            </a:r>
            <a:r>
              <a:rPr kumimoji="0" lang="en-US" altLang="en-KR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  <a:cs typeface="Times New Roman" panose="02020603050405020304" pitchFamily="18" charset="0"/>
              </a:rPr>
              <a:t> </a:t>
            </a:r>
            <a:r>
              <a:rPr kumimoji="0" lang="en-US" altLang="en-KR" b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  <a:cs typeface="Times New Roman" panose="02020603050405020304" pitchFamily="18" charset="0"/>
              </a:rPr>
              <a:t>보고서</a:t>
            </a:r>
            <a:endParaRPr kumimoji="0" lang="en-US" altLang="en-KR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pic>
        <p:nvPicPr>
          <p:cNvPr id="1025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ACE1A4F9-984D-FB47-8B7F-14678C891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8202" y="2068286"/>
            <a:ext cx="2775596" cy="2710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7197C329-F237-A342-9C7C-E80E69AEB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0770" y="5148553"/>
            <a:ext cx="2850460" cy="74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KR" altLang="en-KR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Times New Roman" panose="02020603050405020304" pitchFamily="18" charset="0"/>
              </a:rPr>
              <a:t>이화여자대학교 컴퓨터공학과</a:t>
            </a:r>
            <a:endParaRPr kumimoji="0" lang="en-KR" altLang="en-KR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pple SD Gothic Neo SemiBold" panose="02000300000000000000" pitchFamily="2" charset="-127"/>
              <a:ea typeface="Apple SD Gothic Neo SemiBold" panose="02000300000000000000" pitchFamily="2" charset="-127"/>
            </a:endParaRPr>
          </a:p>
          <a:p>
            <a:pPr marL="0" marR="0" lvl="0" indent="0" algn="ctr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KR" altLang="en-KR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Times New Roman" panose="02020603050405020304" pitchFamily="18" charset="0"/>
              </a:rPr>
              <a:t>1871056 </a:t>
            </a:r>
            <a:r>
              <a:rPr kumimoji="0" lang="en-US" altLang="en-KR" b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Times New Roman" panose="02020603050405020304" pitchFamily="18" charset="0"/>
              </a:rPr>
              <a:t>한지수</a:t>
            </a:r>
            <a:endParaRPr kumimoji="0" lang="en-US" altLang="ko-KR" b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3103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2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56488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세 번째 분기 속성 고르기</a:t>
            </a:r>
            <a:r>
              <a:rPr lang="en-US" altLang="ko-KR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 </a:t>
            </a: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결론 및 </a:t>
            </a:r>
            <a:r>
              <a:rPr lang="ko-KR" altLang="en-US" sz="1300" b="1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최종 결론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41E139-3C5C-A24C-8BB6-686453817AD7}"/>
              </a:ext>
            </a:extLst>
          </p:cNvPr>
          <p:cNvSpPr txBox="1"/>
          <p:nvPr/>
        </p:nvSpPr>
        <p:spPr>
          <a:xfrm>
            <a:off x="162301" y="869753"/>
            <a:ext cx="7196532" cy="1758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 0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가지는 경우의 수는 다음과 같습니다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Taxable Income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77K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&gt;77K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</a:t>
            </a:r>
          </a:p>
          <a:p>
            <a:pPr marL="228600" indent="-228600">
              <a:lnSpc>
                <a:spcPct val="130000"/>
              </a:lnSpc>
              <a:buAutoNum type="arabicPeriod"/>
            </a:pP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불순도 척도인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0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점으로 보아 모든 레코드가 하나의 클래스에 속하는 경우에 속함을 알 수 있습니다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이에 따라 만들어지는 결정 트리는 다음과 같습니다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ko-KR" altLang="en-US" sz="1200" b="1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번 조건을 적용하면서 모든 데이터가 분류 완료되며</a:t>
            </a:r>
            <a:r>
              <a:rPr lang="en-US" altLang="ko-KR" sz="1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b="1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완성된 결정 트리는 다음과 같습니다</a:t>
            </a:r>
            <a:r>
              <a:rPr lang="en-US" altLang="ko-KR" sz="1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D19F246-5940-7042-9C93-A4107FFED663}"/>
              </a:ext>
            </a:extLst>
          </p:cNvPr>
          <p:cNvSpPr/>
          <p:nvPr/>
        </p:nvSpPr>
        <p:spPr>
          <a:xfrm>
            <a:off x="9500938" y="738483"/>
            <a:ext cx="1188720" cy="5458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2DA6ACD-388B-E14F-A4E7-29A6C182B797}"/>
              </a:ext>
            </a:extLst>
          </p:cNvPr>
          <p:cNvSpPr/>
          <p:nvPr/>
        </p:nvSpPr>
        <p:spPr>
          <a:xfrm>
            <a:off x="8643369" y="1563622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{Single, Divorced}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AA2DC7E-926E-634F-98D4-F9E31A73CC2D}"/>
              </a:ext>
            </a:extLst>
          </p:cNvPr>
          <p:cNvSpPr/>
          <p:nvPr/>
        </p:nvSpPr>
        <p:spPr>
          <a:xfrm>
            <a:off x="10372288" y="1563622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{Married}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010B152-8797-4D47-A1FC-771AEEAD8F73}"/>
              </a:ext>
            </a:extLst>
          </p:cNvPr>
          <p:cNvSpPr/>
          <p:nvPr/>
        </p:nvSpPr>
        <p:spPr>
          <a:xfrm>
            <a:off x="10372288" y="2312015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No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D3C5651-218F-7443-9336-11976F065101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 flipH="1">
            <a:off x="9237729" y="1284322"/>
            <a:ext cx="857569" cy="27930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0577644-7A75-4F4F-BDC4-E5A47B6C3A1A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>
            <a:off x="10095298" y="1284322"/>
            <a:ext cx="871350" cy="27930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BF1DFB3-F8F0-3B4C-A635-8B33DF11DD3A}"/>
              </a:ext>
            </a:extLst>
          </p:cNvPr>
          <p:cNvCxnSpPr>
            <a:cxnSpLocks/>
            <a:stCxn id="24" idx="0"/>
            <a:endCxn id="23" idx="2"/>
          </p:cNvCxnSpPr>
          <p:nvPr/>
        </p:nvCxnSpPr>
        <p:spPr>
          <a:xfrm flipV="1">
            <a:off x="10966648" y="2109461"/>
            <a:ext cx="0" cy="2025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9E9FC9E-2825-FC44-B072-D2101935C58C}"/>
              </a:ext>
            </a:extLst>
          </p:cNvPr>
          <p:cNvSpPr/>
          <p:nvPr/>
        </p:nvSpPr>
        <p:spPr>
          <a:xfrm>
            <a:off x="6920834" y="3212577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110K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5F5C63B7-BA08-EE40-BA7F-3B685F779EBC}"/>
              </a:ext>
            </a:extLst>
          </p:cNvPr>
          <p:cNvSpPr/>
          <p:nvPr/>
        </p:nvSpPr>
        <p:spPr>
          <a:xfrm>
            <a:off x="8649753" y="3212577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&gt;110K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24035371-D48F-4E4A-ACB5-E236029EBD86}"/>
              </a:ext>
            </a:extLst>
          </p:cNvPr>
          <p:cNvSpPr/>
          <p:nvPr/>
        </p:nvSpPr>
        <p:spPr>
          <a:xfrm>
            <a:off x="8649753" y="3960970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No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F3CDD2B-A249-7746-98CA-571626B4F447}"/>
              </a:ext>
            </a:extLst>
          </p:cNvPr>
          <p:cNvCxnSpPr>
            <a:cxnSpLocks/>
            <a:stCxn id="37" idx="2"/>
            <a:endCxn id="28" idx="0"/>
          </p:cNvCxnSpPr>
          <p:nvPr/>
        </p:nvCxnSpPr>
        <p:spPr>
          <a:xfrm flipH="1">
            <a:off x="7515194" y="2857084"/>
            <a:ext cx="1728919" cy="355493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CCE506-5AFC-C640-8706-49EA17B45370}"/>
              </a:ext>
            </a:extLst>
          </p:cNvPr>
          <p:cNvCxnSpPr>
            <a:cxnSpLocks/>
            <a:stCxn id="37" idx="2"/>
            <a:endCxn id="29" idx="0"/>
          </p:cNvCxnSpPr>
          <p:nvPr/>
        </p:nvCxnSpPr>
        <p:spPr>
          <a:xfrm>
            <a:off x="9244113" y="2857084"/>
            <a:ext cx="0" cy="355493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DA8FBFD-D45C-B245-ACEB-B08CA809CE27}"/>
              </a:ext>
            </a:extLst>
          </p:cNvPr>
          <p:cNvCxnSpPr>
            <a:cxnSpLocks/>
            <a:stCxn id="30" idx="0"/>
            <a:endCxn id="29" idx="2"/>
          </p:cNvCxnSpPr>
          <p:nvPr/>
        </p:nvCxnSpPr>
        <p:spPr>
          <a:xfrm flipV="1">
            <a:off x="9244113" y="3758416"/>
            <a:ext cx="0" cy="2025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2DE93D3D-5F68-FB4F-804C-DC0C1248E6AD}"/>
              </a:ext>
            </a:extLst>
          </p:cNvPr>
          <p:cNvSpPr/>
          <p:nvPr/>
        </p:nvSpPr>
        <p:spPr>
          <a:xfrm>
            <a:off x="8649753" y="2311245"/>
            <a:ext cx="1188720" cy="5458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KR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Taxable Income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0846F74-1E5E-9F4E-BCAE-926987D754CD}"/>
              </a:ext>
            </a:extLst>
          </p:cNvPr>
          <p:cNvCxnSpPr>
            <a:cxnSpLocks/>
            <a:stCxn id="37" idx="0"/>
            <a:endCxn id="22" idx="2"/>
          </p:cNvCxnSpPr>
          <p:nvPr/>
        </p:nvCxnSpPr>
        <p:spPr>
          <a:xfrm flipH="1" flipV="1">
            <a:off x="9237729" y="2109461"/>
            <a:ext cx="6384" cy="20178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949A0734-0FFC-3C42-A59E-D48D36689E73}"/>
              </a:ext>
            </a:extLst>
          </p:cNvPr>
          <p:cNvSpPr/>
          <p:nvPr/>
        </p:nvSpPr>
        <p:spPr>
          <a:xfrm>
            <a:off x="5191915" y="4860804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77K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1DE403DE-3D71-6B47-B6FF-65166CF51498}"/>
              </a:ext>
            </a:extLst>
          </p:cNvPr>
          <p:cNvSpPr/>
          <p:nvPr/>
        </p:nvSpPr>
        <p:spPr>
          <a:xfrm>
            <a:off x="6920834" y="4860804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&gt;77K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9B857C5-DE49-2141-9880-6C692AC6A9FF}"/>
              </a:ext>
            </a:extLst>
          </p:cNvPr>
          <p:cNvSpPr/>
          <p:nvPr/>
        </p:nvSpPr>
        <p:spPr>
          <a:xfrm>
            <a:off x="6920834" y="5609197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Yes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A968AF0-6FA0-944E-9EEB-5D5AA183CD51}"/>
              </a:ext>
            </a:extLst>
          </p:cNvPr>
          <p:cNvCxnSpPr>
            <a:cxnSpLocks/>
            <a:stCxn id="48" idx="2"/>
            <a:endCxn id="31" idx="0"/>
          </p:cNvCxnSpPr>
          <p:nvPr/>
        </p:nvCxnSpPr>
        <p:spPr>
          <a:xfrm flipH="1">
            <a:off x="5786275" y="4505311"/>
            <a:ext cx="1728919" cy="355493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532BF0A-F865-594A-9E4A-02918595EA25}"/>
              </a:ext>
            </a:extLst>
          </p:cNvPr>
          <p:cNvCxnSpPr>
            <a:cxnSpLocks/>
            <a:stCxn id="48" idx="2"/>
            <a:endCxn id="35" idx="0"/>
          </p:cNvCxnSpPr>
          <p:nvPr/>
        </p:nvCxnSpPr>
        <p:spPr>
          <a:xfrm>
            <a:off x="7515194" y="4505311"/>
            <a:ext cx="0" cy="355493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15BD7E5-4ED1-D44D-BA5B-F8547F9DE190}"/>
              </a:ext>
            </a:extLst>
          </p:cNvPr>
          <p:cNvCxnSpPr>
            <a:cxnSpLocks/>
            <a:stCxn id="36" idx="0"/>
            <a:endCxn id="35" idx="2"/>
          </p:cNvCxnSpPr>
          <p:nvPr/>
        </p:nvCxnSpPr>
        <p:spPr>
          <a:xfrm flipV="1">
            <a:off x="7515194" y="5406643"/>
            <a:ext cx="0" cy="2025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F2E25901-3644-6347-8249-E3E077934DBC}"/>
              </a:ext>
            </a:extLst>
          </p:cNvPr>
          <p:cNvSpPr/>
          <p:nvPr/>
        </p:nvSpPr>
        <p:spPr>
          <a:xfrm>
            <a:off x="6920834" y="3959472"/>
            <a:ext cx="1188720" cy="5458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KR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Taxable Income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4E02AE3-6AC3-064A-BC72-555F447E80E6}"/>
              </a:ext>
            </a:extLst>
          </p:cNvPr>
          <p:cNvCxnSpPr>
            <a:cxnSpLocks/>
            <a:stCxn id="48" idx="0"/>
            <a:endCxn id="28" idx="2"/>
          </p:cNvCxnSpPr>
          <p:nvPr/>
        </p:nvCxnSpPr>
        <p:spPr>
          <a:xfrm flipV="1">
            <a:off x="7515194" y="3758416"/>
            <a:ext cx="0" cy="20105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45D184B4-D6BA-C448-92B4-591323918DEE}"/>
              </a:ext>
            </a:extLst>
          </p:cNvPr>
          <p:cNvSpPr/>
          <p:nvPr/>
        </p:nvSpPr>
        <p:spPr>
          <a:xfrm>
            <a:off x="5191915" y="5628094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No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9E9C4B4-E101-6449-ACB0-7314A067ED9F}"/>
              </a:ext>
            </a:extLst>
          </p:cNvPr>
          <p:cNvCxnSpPr>
            <a:cxnSpLocks/>
            <a:stCxn id="62" idx="0"/>
          </p:cNvCxnSpPr>
          <p:nvPr/>
        </p:nvCxnSpPr>
        <p:spPr>
          <a:xfrm flipV="1">
            <a:off x="5786275" y="5425540"/>
            <a:ext cx="0" cy="2025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E0A139C6-3407-A24D-B45B-F5488D9792D9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278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7183906-B787-F547-BE1F-1DF7E0CC6497}"/>
              </a:ext>
            </a:extLst>
          </p:cNvPr>
          <p:cNvSpPr txBox="1"/>
          <p:nvPr/>
        </p:nvSpPr>
        <p:spPr>
          <a:xfrm>
            <a:off x="162301" y="456488"/>
            <a:ext cx="7403270" cy="334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3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breast-cancer-</a:t>
            </a:r>
            <a:r>
              <a:rPr lang="en-US" altLang="ko-KR" sz="13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wisconsin.data</a:t>
            </a:r>
            <a:r>
              <a:rPr lang="ko-KR" altLang="en-US" sz="1300" dirty="0">
                <a:latin typeface="Helvetica Neue" panose="02000503000000020004" pitchFamily="2" charset="0"/>
                <a:ea typeface="APPLE SD GOTHIC NEO SEMIBOLD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ko-KR" altLang="en-US" sz="1300" dirty="0" err="1">
                <a:latin typeface="Helvetica Neue" panose="02000503000000020004" pitchFamily="2" charset="0"/>
                <a:ea typeface="APPLE SD GOTHIC NEO SEMIBOLD" panose="02000300000000000000" pitchFamily="2" charset="-127"/>
                <a:cs typeface="Helvetica Neue" panose="02000503000000020004" pitchFamily="2" charset="0"/>
              </a:rPr>
              <a:t>데이터셋</a:t>
            </a:r>
            <a:r>
              <a:rPr lang="ko-KR" altLang="en-US" sz="1300" dirty="0">
                <a:latin typeface="Helvetica Neue" panose="02000503000000020004" pitchFamily="2" charset="0"/>
                <a:ea typeface="APPLE SD GOTHIC NEO SEMIBOLD" panose="02000300000000000000" pitchFamily="2" charset="-127"/>
                <a:cs typeface="Helvetica Neue" panose="02000503000000020004" pitchFamily="2" charset="0"/>
              </a:rPr>
              <a:t> 소개</a:t>
            </a:r>
            <a:endParaRPr lang="en-KR" sz="13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029F6-3FA4-8046-BE8F-714D63A1D5E6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84AC63-B096-B34C-9F31-DEF5465C9DBE}"/>
              </a:ext>
            </a:extLst>
          </p:cNvPr>
          <p:cNvSpPr/>
          <p:nvPr/>
        </p:nvSpPr>
        <p:spPr>
          <a:xfrm>
            <a:off x="249992" y="834298"/>
            <a:ext cx="5688000" cy="526297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5. Number of Instances: 699 (as of 15 July 1992)</a:t>
            </a:r>
          </a:p>
          <a:p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6. Number of Attributes: 10 plus the class attribute</a:t>
            </a:r>
          </a:p>
          <a:p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7. Attribute Information: (class attribute has been moved to last column)</a:t>
            </a:r>
          </a:p>
          <a:p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#  Attribute                     		Domain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-- ----------------------------------------------------------------------------------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1. Sample code number          	id number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2. Clump Thickness               	1 - 10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3. Uniformity of Cell Size       	1 - 10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4. Uniformity of Cell Shape   	1 - 10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5. Marginal Adhesion  		1 - 10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6. Single Epithelial Cell Size   	1 - 10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7. Bare Nuclei                   	1 - 10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8. Bland Chromatin               	1 - 10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9. Normal Nucleoli               	1 - 10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10. Mitoses                       	1 - 10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11. Class:                        (2 for benign, 4 for malignant)</a:t>
            </a:r>
          </a:p>
          <a:p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8. Missing attribute values: 1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7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There are 16 instances in Groups 1 to 6 that contain a single missing 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(i.e., unavailable) attribute value, now denoted by "?".  </a:t>
            </a:r>
          </a:p>
          <a:p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9. Class distribution: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Benign: 458 (65.5%)</a:t>
            </a:r>
          </a:p>
          <a:p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Malignant: 241 (34.5%)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FA6477-C240-FF48-9DF3-68C59257E442}"/>
              </a:ext>
            </a:extLst>
          </p:cNvPr>
          <p:cNvSpPr/>
          <p:nvPr/>
        </p:nvSpPr>
        <p:spPr>
          <a:xfrm>
            <a:off x="6187459" y="845056"/>
            <a:ext cx="5842240" cy="47782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System Font Regular"/>
              <a:buChar char="−"/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699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instance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단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결측치는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17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개 객체에 존재하며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“?”, NA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로 명시되어있다</a:t>
            </a:r>
            <a:r>
              <a:rPr lang="en-US" altLang="ko-KR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.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모든 속성 데이터를 가지고 있는 객체는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682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개이다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.)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endParaRPr lang="en-US" altLang="ko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lnSpc>
                <a:spcPct val="150000"/>
              </a:lnSpc>
              <a:buFont typeface="System Font Regular"/>
              <a:buChar char="−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10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개 속성과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class attribute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로 구성되어있다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Sample code number (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단순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 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숫자이므로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결정트리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속성에 제외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Clump Thickness	 1-10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Uniformity of Cell Size	 1-10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Uniformity of Cell Shape	 1-10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Marginal Adhesion	 1-10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Single Epithelial Cell Size	 1-10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Bare Nuclei		 1-10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Bland Chromatin	 1-10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Normal Nucleoli		 1-10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Mitoses		 1-10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Class		 (2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는 양성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는 음성으로 표기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⇒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결정트리를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통해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breast-cancer-</a:t>
            </a:r>
            <a:r>
              <a:rPr lang="en-US" altLang="ko-KR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wisconsine.data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를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통해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Class(11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번째 속성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분류하고자 합니다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D1AEAC-A0B8-C947-BC94-11555DAD9976}"/>
              </a:ext>
            </a:extLst>
          </p:cNvPr>
          <p:cNvSpPr/>
          <p:nvPr/>
        </p:nvSpPr>
        <p:spPr>
          <a:xfrm>
            <a:off x="3856284" y="6097277"/>
            <a:ext cx="223971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breast-cancer-</a:t>
            </a:r>
            <a:r>
              <a:rPr lang="en-US" altLang="ko-KR" sz="11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wisconsin.names</a:t>
            </a:r>
            <a:r>
              <a:rPr lang="ko-KR" altLang="en-US" sz="1100" dirty="0">
                <a:latin typeface="Helvetica Neue" panose="02000503000000020004" pitchFamily="2" charset="0"/>
                <a:ea typeface="APPLE SD GOTHIC NEO SEMIBOLD" panose="02000300000000000000" pitchFamily="2" charset="-127"/>
                <a:cs typeface="Helvetica Neue" panose="02000503000000020004" pitchFamily="2" charset="0"/>
              </a:rPr>
              <a:t> </a:t>
            </a:r>
            <a:endParaRPr lang="en-KR" sz="1100" dirty="0"/>
          </a:p>
        </p:txBody>
      </p:sp>
    </p:spTree>
    <p:extLst>
      <p:ext uri="{BB962C8B-B14F-4D97-AF65-F5344CB8AC3E}">
        <p14:creationId xmlns:p14="http://schemas.microsoft.com/office/powerpoint/2010/main" val="2700758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029F6-3FA4-8046-BE8F-714D63A1D5E6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A50885-15E1-9446-9A36-5999764BCB93}"/>
              </a:ext>
            </a:extLst>
          </p:cNvPr>
          <p:cNvSpPr txBox="1"/>
          <p:nvPr/>
        </p:nvSpPr>
        <p:spPr>
          <a:xfrm>
            <a:off x="162301" y="466662"/>
            <a:ext cx="5674761" cy="334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300" dirty="0" err="1">
                <a:latin typeface="Helvetica Neue" panose="02000503000000020004" pitchFamily="2" charset="0"/>
                <a:ea typeface="APPLE SD GOTHIC NEO SEMIBOLD" panose="02000300000000000000" pitchFamily="2" charset="-127"/>
                <a:cs typeface="Helvetica Neue" panose="02000503000000020004" pitchFamily="2" charset="0"/>
              </a:rPr>
              <a:t>midterm.R</a:t>
            </a:r>
            <a:r>
              <a:rPr lang="en-US" sz="1300" dirty="0">
                <a:latin typeface="Helvetica Neue" panose="02000503000000020004" pitchFamily="2" charset="0"/>
                <a:ea typeface="APPLE SD GOTHIC NEO SEMIBOLD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ko-KR" altLang="en-US" sz="1300" dirty="0">
                <a:latin typeface="Helvetica Neue" panose="02000503000000020004" pitchFamily="2" charset="0"/>
                <a:ea typeface="APPLE SD GOTHIC NEO SEMIBOLD" panose="02000300000000000000" pitchFamily="2" charset="-127"/>
                <a:cs typeface="Helvetica Neue" panose="02000503000000020004" pitchFamily="2" charset="0"/>
              </a:rPr>
              <a:t>코드 파이프라인 및 </a:t>
            </a:r>
            <a:r>
              <a:rPr lang="ko-KR" altLang="en-US" sz="1300" dirty="0" err="1">
                <a:latin typeface="Helvetica Neue" panose="02000503000000020004" pitchFamily="2" charset="0"/>
                <a:ea typeface="APPLE SD GOTHIC NEO SEMIBOLD" panose="02000300000000000000" pitchFamily="2" charset="-127"/>
                <a:cs typeface="Helvetica Neue" panose="02000503000000020004" pitchFamily="2" charset="0"/>
              </a:rPr>
              <a:t>결정트리</a:t>
            </a:r>
            <a:r>
              <a:rPr lang="ko-KR" altLang="en-US" sz="1300" dirty="0">
                <a:latin typeface="Helvetica Neue" panose="02000503000000020004" pitchFamily="2" charset="0"/>
                <a:ea typeface="APPLE SD GOTHIC NEO SEMIBOLD" panose="02000300000000000000" pitchFamily="2" charset="-127"/>
                <a:cs typeface="Helvetica Neue" panose="02000503000000020004" pitchFamily="2" charset="0"/>
              </a:rPr>
              <a:t> 결과</a:t>
            </a:r>
            <a:endParaRPr lang="en-KR" sz="13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97535B-FFBA-1C4C-BEB6-55FFE4440A5D}"/>
              </a:ext>
            </a:extLst>
          </p:cNvPr>
          <p:cNvSpPr/>
          <p:nvPr/>
        </p:nvSpPr>
        <p:spPr>
          <a:xfrm>
            <a:off x="162301" y="923631"/>
            <a:ext cx="5933699" cy="53322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</a:t>
            </a:r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ataset Preperation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lphaLcPeriod"/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데이터 셋의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name 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수정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(2-11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행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a-</a:t>
            </a:r>
            <a:r>
              <a:rPr lang="en-US" altLang="ko-KR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class)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lphaLcPeriod"/>
            </a:pP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결측치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처리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“?”,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NA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가진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instance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training set and test set (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train: test = 0.7:0.3)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Training set의 Decision Tree: ctree() "conditional inference tree", Decision Tree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</a:t>
            </a:r>
            <a:r>
              <a:rPr lang="en-US" altLang="ko-KR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bio_ctree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생성</a:t>
            </a:r>
            <a:endParaRPr lang="en-US" altLang="ko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Classification with test set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and </a:t>
            </a:r>
            <a:r>
              <a:rPr lang="en-KR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</a:t>
            </a:r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heck accuracy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⇒ </a:t>
            </a:r>
            <a:r>
              <a:rPr lang="en-US" altLang="ko-KR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bio_ctree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노드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1,2,4,7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에서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개의 분할 생성</a:t>
            </a:r>
            <a:endParaRPr lang="en-US" altLang="ko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</a:t>
            </a:r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rain dataset = 4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80</a:t>
            </a:r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instances, Test dataset = 202 instances</a:t>
            </a:r>
            <a:endParaRPr lang="en-US" altLang="ko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 set accuracy: 72.4444%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71450" indent="-171450">
              <a:lnSpc>
                <a:spcPct val="150000"/>
              </a:lnSpc>
              <a:buFont typeface="Wingdings" pitchFamily="2" charset="2"/>
              <a:buChar char="Ø"/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본 문제에는 </a:t>
            </a:r>
            <a:r>
              <a:rPr lang="en-US" altLang="ko-KR" sz="1200" u="sng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2-10</a:t>
            </a:r>
            <a:r>
              <a:rPr lang="ko-KR" altLang="en-US" sz="1200" u="sng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행 중 </a:t>
            </a:r>
            <a:r>
              <a:rPr lang="en-US" altLang="ko-KR" sz="1200" u="sng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3,4,5,7</a:t>
            </a:r>
            <a:r>
              <a:rPr lang="ko-KR" altLang="en-US" sz="1200" u="sng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행</a:t>
            </a:r>
            <a:r>
              <a:rPr lang="en-US" altLang="ko-KR" sz="1200" u="sng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n-US" sz="1200" u="sng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</a:t>
            </a:r>
            <a:r>
              <a:rPr lang="en-KR" sz="1200" u="sng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olumn </a:t>
            </a:r>
            <a:r>
              <a:rPr lang="en-US" sz="1200" u="sng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b,c,d,f</a:t>
            </a:r>
            <a:r>
              <a:rPr lang="en-US" altLang="ko-KR" sz="1200" u="sng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  <a:r>
              <a:rPr lang="ko-KR" altLang="en-US" sz="1200" u="sng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속성이 </a:t>
            </a:r>
            <a:r>
              <a:rPr lang="ko-KR" altLang="en-US" sz="1200" u="sng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결정트리</a:t>
            </a:r>
            <a:r>
              <a:rPr lang="ko-KR" altLang="en-US" sz="1200" u="sng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분류 속성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들어갔습니다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난수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생성 등의 컴퓨터에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세팅된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여러 변수로 인해 코드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실행시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다른 결정 트리 결과가 나올 수 있습니다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는 소수 셋째자리에서 버림 처리되었습니다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ctree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개념은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p-test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의한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significance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를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기준으로 분기가 됩니다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현재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비교자하는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index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와 달라 비교 결과가 상이하게 나올 가능성이 존재합니다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A2BE41-673D-2549-ABD6-A0484BE063C5}"/>
              </a:ext>
            </a:extLst>
          </p:cNvPr>
          <p:cNvSpPr txBox="1"/>
          <p:nvPr/>
        </p:nvSpPr>
        <p:spPr>
          <a:xfrm>
            <a:off x="6386592" y="4949630"/>
            <a:ext cx="5674761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" panose="02000503000000020004" pitchFamily="2" charset="0"/>
              </a:rPr>
              <a:t>생성된 </a:t>
            </a:r>
            <a:r>
              <a:rPr lang="en-US" altLang="ko-KR" sz="1200" dirty="0" err="1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" panose="02000503000000020004" pitchFamily="2" charset="0"/>
              </a:rPr>
              <a:t>bio_ctree</a:t>
            </a:r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ko-KR" altLang="en-US" sz="1200" dirty="0" err="1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" panose="02000503000000020004" pitchFamily="2" charset="0"/>
              </a:rPr>
              <a:t>결정트리</a:t>
            </a:r>
            <a:endParaRPr lang="en-KR" sz="1200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A528D0-CC45-0E4D-BCCF-A5BC9B394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736" y="1265907"/>
            <a:ext cx="6101617" cy="363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721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24653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첫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305297-1A3D-C944-8F1A-3881F3B5C5D3}"/>
              </a:ext>
            </a:extLst>
          </p:cNvPr>
          <p:cNvSpPr/>
          <p:nvPr/>
        </p:nvSpPr>
        <p:spPr>
          <a:xfrm>
            <a:off x="162301" y="762053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Column b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9" name="Table 2">
            <a:extLst>
              <a:ext uri="{FF2B5EF4-FFF2-40B4-BE49-F238E27FC236}">
                <a16:creationId xmlns:a16="http://schemas.microsoft.com/office/drawing/2014/main" id="{043A069C-B0C8-974A-A046-A4007DA4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944126"/>
              </p:ext>
            </p:extLst>
          </p:nvPr>
        </p:nvGraphicFramePr>
        <p:xfrm>
          <a:off x="378585" y="1118785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0.338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0.249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0.364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0.391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0.417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0.039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0.117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1000" b="1" i="0" u="sng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0.11</a:t>
                      </a:r>
                      <a:r>
                        <a:rPr lang="en-US" altLang="ko-KR" sz="1000" b="1" i="0" u="sng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endParaRPr lang="en-KR" sz="1000" b="1" i="0" u="sng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0.194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0.259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0.311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0.343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0.376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0.377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0.466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A5EBA68D-DCE1-F94C-BB99-70B37FC13AD9}"/>
              </a:ext>
            </a:extLst>
          </p:cNvPr>
          <p:cNvSpPr/>
          <p:nvPr/>
        </p:nvSpPr>
        <p:spPr>
          <a:xfrm>
            <a:off x="162301" y="3588068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Column c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899C159C-4FF8-4345-B6E9-25F35F1DD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0341286"/>
              </p:ext>
            </p:extLst>
          </p:nvPr>
        </p:nvGraphicFramePr>
        <p:xfrm>
          <a:off x="378585" y="3989441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0.049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0.253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0.32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0.090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0.374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0.404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0.204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0.141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0.204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0.269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0.323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0.357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0.391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0.466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0F666F6-124A-0E4D-9003-28233663C9FF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345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24653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첫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305297-1A3D-C944-8F1A-3881F3B5C5D3}"/>
              </a:ext>
            </a:extLst>
          </p:cNvPr>
          <p:cNvSpPr/>
          <p:nvPr/>
        </p:nvSpPr>
        <p:spPr>
          <a:xfrm>
            <a:off x="162301" y="762053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Column e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9" name="Table 2">
            <a:extLst>
              <a:ext uri="{FF2B5EF4-FFF2-40B4-BE49-F238E27FC236}">
                <a16:creationId xmlns:a16="http://schemas.microsoft.com/office/drawing/2014/main" id="{043A069C-B0C8-974A-A046-A4007DA4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0747739"/>
              </p:ext>
            </p:extLst>
          </p:nvPr>
        </p:nvGraphicFramePr>
        <p:xfrm>
          <a:off x="378585" y="1118785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0.259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0.22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0.32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0.380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0.427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0.435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0.447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0.079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0.083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0.157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0.282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0.334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0.398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0.409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0.428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0.430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0.466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A5EBA68D-DCE1-F94C-BB99-70B37FC13AD9}"/>
              </a:ext>
            </a:extLst>
          </p:cNvPr>
          <p:cNvSpPr/>
          <p:nvPr/>
        </p:nvSpPr>
        <p:spPr>
          <a:xfrm>
            <a:off x="162301" y="3588068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Column f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899C159C-4FF8-4345-B6E9-25F35F1DD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5989448"/>
              </p:ext>
            </p:extLst>
          </p:nvPr>
        </p:nvGraphicFramePr>
        <p:xfrm>
          <a:off x="378585" y="3989441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0.096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0.290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0.138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0.064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0.067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0.070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0.040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0.176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0.17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0.194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0.223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0.234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0.252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0.271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0.287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0.466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95AF64A-8A89-BF45-8581-87F618BDAFC9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255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56488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첫 번째 분기 속성 고르기 결론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41E139-3C5C-A24C-8BB6-686453817AD7}"/>
              </a:ext>
            </a:extLst>
          </p:cNvPr>
          <p:cNvSpPr txBox="1"/>
          <p:nvPr/>
        </p:nvSpPr>
        <p:spPr>
          <a:xfrm>
            <a:off x="162301" y="869753"/>
            <a:ext cx="7196532" cy="1677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 </a:t>
            </a:r>
            <a:r>
              <a:rPr lang="en-KR" sz="12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0.11</a:t>
            </a:r>
            <a:r>
              <a:rPr lang="en-US" altLang="ko-KR" sz="12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가지는 경우의 수는 다음과 같습니다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b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&gt;3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endParaRPr lang="en-US" altLang="ko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28600" indent="-228600">
              <a:lnSpc>
                <a:spcPct val="120000"/>
              </a:lnSpc>
              <a:buAutoNum type="arabicPeriod"/>
            </a:pP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따라 만들어지는 결정 트리는 다음과 같습니다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ko-KR" sz="1200" b="1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b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특성에 따라 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2,7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로 나뉨을 볼 수 있습니다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다음 분기는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경우에 대하여 분기 속성을 고르도록 하겠습니다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en-US" altLang="ko-KR" sz="1200" b="1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0000"/>
              </a:lnSpc>
            </a:pP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9" name="Picture 8" descr="A picture containing lawn mower&#10;&#10;Description automatically generated">
            <a:extLst>
              <a:ext uri="{FF2B5EF4-FFF2-40B4-BE49-F238E27FC236}">
                <a16:creationId xmlns:a16="http://schemas.microsoft.com/office/drawing/2014/main" id="{E25FB399-B23A-D34C-88F9-FB055927E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2829772"/>
            <a:ext cx="5501566" cy="183586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B0ACC59-4065-6645-A9CD-2417E36E6C7C}"/>
              </a:ext>
            </a:extLst>
          </p:cNvPr>
          <p:cNvSpPr/>
          <p:nvPr/>
        </p:nvSpPr>
        <p:spPr>
          <a:xfrm>
            <a:off x="5137665" y="4789065"/>
            <a:ext cx="3013967" cy="318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〔</a:t>
            </a:r>
            <a:r>
              <a:rPr lang="ko-KR" altLang="en-US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첫번째 분기 속성을 바탕으로 분기된 </a:t>
            </a:r>
            <a:r>
              <a:rPr lang="ko-KR" altLang="en-US" sz="1200" dirty="0" err="1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결정트리</a:t>
            </a:r>
            <a:r>
              <a:rPr lang="en-US" altLang="ko-KR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〕</a:t>
            </a:r>
            <a:endParaRPr lang="en-KR" sz="1200" dirty="0">
              <a:latin typeface="Apple SD Gothic Neo Light" panose="02000300000000000000" pitchFamily="2" charset="-127"/>
              <a:ea typeface="Apple SD Gothic Neo Light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10475C-3817-0C42-B64B-DBC1819A72C1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700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24653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두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305297-1A3D-C944-8F1A-3881F3B5C5D3}"/>
              </a:ext>
            </a:extLst>
          </p:cNvPr>
          <p:cNvSpPr/>
          <p:nvPr/>
        </p:nvSpPr>
        <p:spPr>
          <a:xfrm>
            <a:off x="162301" y="762053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Column b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9" name="Table 2">
            <a:extLst>
              <a:ext uri="{FF2B5EF4-FFF2-40B4-BE49-F238E27FC236}">
                <a16:creationId xmlns:a16="http://schemas.microsoft.com/office/drawing/2014/main" id="{043A069C-B0C8-974A-A046-A4007DA4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229744"/>
              </p:ext>
            </p:extLst>
          </p:nvPr>
        </p:nvGraphicFramePr>
        <p:xfrm>
          <a:off x="378585" y="1118785"/>
          <a:ext cx="3624948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0.338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0.108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0.144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A5EBA68D-DCE1-F94C-BB99-70B37FC13AD9}"/>
              </a:ext>
            </a:extLst>
          </p:cNvPr>
          <p:cNvSpPr/>
          <p:nvPr/>
        </p:nvSpPr>
        <p:spPr>
          <a:xfrm>
            <a:off x="162301" y="3588068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Column c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899C159C-4FF8-4345-B6E9-25F35F1DD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0516710"/>
              </p:ext>
            </p:extLst>
          </p:nvPr>
        </p:nvGraphicFramePr>
        <p:xfrm>
          <a:off x="378585" y="3989441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0.44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0.308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0.165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0.161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0.161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0.166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0.166</a:t>
                      </a:r>
                      <a:endParaRPr lang="en-KR" sz="9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0.122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0.103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0.118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0.155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0.161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0.166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0.166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0.166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776C9DD-1AED-7646-B791-468DA81EB52F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8488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24653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두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305297-1A3D-C944-8F1A-3881F3B5C5D3}"/>
              </a:ext>
            </a:extLst>
          </p:cNvPr>
          <p:cNvSpPr/>
          <p:nvPr/>
        </p:nvSpPr>
        <p:spPr>
          <a:xfrm>
            <a:off x="162301" y="762053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Column d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9" name="Table 2">
            <a:extLst>
              <a:ext uri="{FF2B5EF4-FFF2-40B4-BE49-F238E27FC236}">
                <a16:creationId xmlns:a16="http://schemas.microsoft.com/office/drawing/2014/main" id="{043A069C-B0C8-974A-A046-A4007DA4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900046"/>
              </p:ext>
            </p:extLst>
          </p:nvPr>
        </p:nvGraphicFramePr>
        <p:xfrm>
          <a:off x="378585" y="1118785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0.465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0.139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0.146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0.140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0.129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0.149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0.156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0.155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0.155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0.160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0.160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A5EBA68D-DCE1-F94C-BB99-70B37FC13AD9}"/>
              </a:ext>
            </a:extLst>
          </p:cNvPr>
          <p:cNvSpPr/>
          <p:nvPr/>
        </p:nvSpPr>
        <p:spPr>
          <a:xfrm>
            <a:off x="162301" y="3588068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Column f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899C159C-4FF8-4345-B6E9-25F35F1DD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4662174"/>
              </p:ext>
            </p:extLst>
          </p:nvPr>
        </p:nvGraphicFramePr>
        <p:xfrm>
          <a:off x="378585" y="3989441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280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0.014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0.041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0.437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0.054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0.29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0.100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0.231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0.166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1000" b="1" i="0" u="sng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0.080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0.101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0.106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14C33EC-DB08-A240-AAE9-B986564D3B9B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271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33AB514-3DCE-1043-B431-A63D79781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7030" y="2409713"/>
            <a:ext cx="6706756" cy="327234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56488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두 번째 분기 속성 고르기 결론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453280-795B-BB41-9584-2476874B15B9}"/>
              </a:ext>
            </a:extLst>
          </p:cNvPr>
          <p:cNvSpPr txBox="1"/>
          <p:nvPr/>
        </p:nvSpPr>
        <p:spPr>
          <a:xfrm>
            <a:off x="162301" y="869753"/>
            <a:ext cx="7196532" cy="1917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 </a:t>
            </a:r>
            <a:r>
              <a:rPr lang="en-KR" sz="1100" dirty="0">
                <a:solidFill>
                  <a:srgbClr val="000000"/>
                </a:solidFill>
                <a:latin typeface="Arial" panose="020B0604020202020204" pitchFamily="34" charset="0"/>
              </a:rPr>
              <a:t>0.080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가지는 경우의 수는 다음과 같습니다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f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&gt;2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endParaRPr lang="en-US" altLang="ko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28600" indent="-228600">
              <a:lnSpc>
                <a:spcPct val="120000"/>
              </a:lnSpc>
              <a:buAutoNum type="arabicPeriod"/>
            </a:pP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따라 만들어지는 결정 트리는 다음과 같습니다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f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특성에 따라 단말 노드인 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3,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4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로 나뉨을 볼 수 있습니다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이고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2}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경우는 단말 노드로 결정되었음을 볼 수 있습니다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다음 분기는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이고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&gt;2} 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경우에 대하여 분기 속성을 고르도록 하겠습니다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en-US" altLang="ko-KR" sz="1200" b="1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0000"/>
              </a:lnSpc>
            </a:pP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D8B3C5-6D35-E24A-B6D3-D96493C3805B}"/>
              </a:ext>
            </a:extLst>
          </p:cNvPr>
          <p:cNvSpPr/>
          <p:nvPr/>
        </p:nvSpPr>
        <p:spPr>
          <a:xfrm>
            <a:off x="7278437" y="5682054"/>
            <a:ext cx="3013967" cy="318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〔</a:t>
            </a:r>
            <a:r>
              <a:rPr lang="ko-KR" altLang="en-US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두번째 분기 속성을 바탕으로 분기된 </a:t>
            </a:r>
            <a:r>
              <a:rPr lang="ko-KR" altLang="en-US" sz="1200" dirty="0" err="1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결정트리</a:t>
            </a:r>
            <a:r>
              <a:rPr lang="en-US" altLang="ko-KR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〕</a:t>
            </a:r>
            <a:endParaRPr lang="en-KR" sz="1200" dirty="0">
              <a:latin typeface="Apple SD Gothic Neo Light" panose="02000300000000000000" pitchFamily="2" charset="-127"/>
              <a:ea typeface="Apple SD Gothic Neo Light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067F46-919F-1245-909F-09F1BC69EE04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189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24653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세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305297-1A3D-C944-8F1A-3881F3B5C5D3}"/>
              </a:ext>
            </a:extLst>
          </p:cNvPr>
          <p:cNvSpPr/>
          <p:nvPr/>
        </p:nvSpPr>
        <p:spPr>
          <a:xfrm>
            <a:off x="162301" y="762053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Column b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9" name="Table 2">
            <a:extLst>
              <a:ext uri="{FF2B5EF4-FFF2-40B4-BE49-F238E27FC236}">
                <a16:creationId xmlns:a16="http://schemas.microsoft.com/office/drawing/2014/main" id="{043A069C-B0C8-974A-A046-A4007DA4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372245"/>
              </p:ext>
            </p:extLst>
          </p:nvPr>
        </p:nvGraphicFramePr>
        <p:xfrm>
          <a:off x="378585" y="1140301"/>
          <a:ext cx="3624948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0.312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0.291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0.336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A5EBA68D-DCE1-F94C-BB99-70B37FC13AD9}"/>
              </a:ext>
            </a:extLst>
          </p:cNvPr>
          <p:cNvSpPr/>
          <p:nvPr/>
        </p:nvSpPr>
        <p:spPr>
          <a:xfrm>
            <a:off x="162301" y="3588068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Column c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899C159C-4FF8-4345-B6E9-25F35F1DD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8865307"/>
              </p:ext>
            </p:extLst>
          </p:nvPr>
        </p:nvGraphicFramePr>
        <p:xfrm>
          <a:off x="378585" y="3989441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0.27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0.197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0.11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0.48347107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0.274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1000" b="1" i="0" u="sng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0.229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0.354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0.388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0.457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0.472727273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0.472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4D36403-A00B-9243-B425-484739BB8110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848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7183906-B787-F547-BE1F-1DF7E0CC6497}"/>
              </a:ext>
            </a:extLst>
          </p:cNvPr>
          <p:cNvSpPr txBox="1"/>
          <p:nvPr/>
        </p:nvSpPr>
        <p:spPr>
          <a:xfrm>
            <a:off x="228850" y="508183"/>
            <a:ext cx="11867398" cy="555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Apriori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원리에 따라 데이터베이스로부터 각 원소 항목의 지지도를 구하고자 합니다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k=1 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조건부터 시작하여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1-itemset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Wingdings" pitchFamily="2" charset="2"/>
              </a:rPr>
              <a:t> 2-itemset  3-itemset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  <a:sym typeface="Wingdings" pitchFamily="2" charset="2"/>
              </a:rPr>
              <a:t> 순으로 빈발항목집합을 구합니다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Wingdings" pitchFamily="2" charset="2"/>
              </a:rPr>
              <a:t>.</a:t>
            </a:r>
            <a:r>
              <a:rPr lang="ko-KR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Wingdings" pitchFamily="2" charset="2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Wingdings" pitchFamily="2" charset="2"/>
              </a:rPr>
              <a:t>Count</a:t>
            </a:r>
            <a:r>
              <a:rPr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" panose="02000503000000020004" pitchFamily="2" charset="0"/>
                <a:sym typeface="Wingdings" pitchFamily="2" charset="2"/>
              </a:rPr>
              <a:t>는 편의상 분자만 표기하였습니다</a:t>
            </a:r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" panose="02000503000000020004" pitchFamily="2" charset="0"/>
                <a:sym typeface="Wingdings" pitchFamily="2" charset="2"/>
              </a:rPr>
              <a:t>.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1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</a:t>
            </a: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a) 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029F6-3FA4-8046-BE8F-714D63A1D5E6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9ACE49FA-908E-4141-BD97-4182F2C3D0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4370186"/>
              </p:ext>
            </p:extLst>
          </p:nvPr>
        </p:nvGraphicFramePr>
        <p:xfrm>
          <a:off x="824977" y="1330832"/>
          <a:ext cx="2616411" cy="22328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7709">
                  <a:extLst>
                    <a:ext uri="{9D8B030D-6E8A-4147-A177-3AD203B41FA5}">
                      <a16:colId xmlns:a16="http://schemas.microsoft.com/office/drawing/2014/main" val="837119436"/>
                    </a:ext>
                  </a:extLst>
                </a:gridCol>
                <a:gridCol w="818847">
                  <a:extLst>
                    <a:ext uri="{9D8B030D-6E8A-4147-A177-3AD203B41FA5}">
                      <a16:colId xmlns:a16="http://schemas.microsoft.com/office/drawing/2014/main" val="3424862247"/>
                    </a:ext>
                  </a:extLst>
                </a:gridCol>
                <a:gridCol w="1099855">
                  <a:extLst>
                    <a:ext uri="{9D8B030D-6E8A-4147-A177-3AD203B41FA5}">
                      <a16:colId xmlns:a16="http://schemas.microsoft.com/office/drawing/2014/main" val="4044714286"/>
                    </a:ext>
                  </a:extLst>
                </a:gridCol>
              </a:tblGrid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k</a:t>
                      </a:r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=1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Count</a:t>
                      </a:r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Support(%)</a:t>
                      </a:r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764325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{a}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001690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{b}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9558954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{c}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5417536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803367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{e}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4461434"/>
                  </a:ext>
                </a:extLst>
              </a:tr>
            </a:tbl>
          </a:graphicData>
        </a:graphic>
      </p:graphicFrame>
      <p:graphicFrame>
        <p:nvGraphicFramePr>
          <p:cNvPr id="9" name="Table 2">
            <a:extLst>
              <a:ext uri="{FF2B5EF4-FFF2-40B4-BE49-F238E27FC236}">
                <a16:creationId xmlns:a16="http://schemas.microsoft.com/office/drawing/2014/main" id="{DB27DBDE-5D41-3E4A-99D4-437097963E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962269"/>
              </p:ext>
            </p:extLst>
          </p:nvPr>
        </p:nvGraphicFramePr>
        <p:xfrm>
          <a:off x="4546924" y="1330832"/>
          <a:ext cx="2514891" cy="26050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8459">
                  <a:extLst>
                    <a:ext uri="{9D8B030D-6E8A-4147-A177-3AD203B41FA5}">
                      <a16:colId xmlns:a16="http://schemas.microsoft.com/office/drawing/2014/main" val="837119436"/>
                    </a:ext>
                  </a:extLst>
                </a:gridCol>
                <a:gridCol w="780247">
                  <a:extLst>
                    <a:ext uri="{9D8B030D-6E8A-4147-A177-3AD203B41FA5}">
                      <a16:colId xmlns:a16="http://schemas.microsoft.com/office/drawing/2014/main" val="3424862247"/>
                    </a:ext>
                  </a:extLst>
                </a:gridCol>
                <a:gridCol w="976185">
                  <a:extLst>
                    <a:ext uri="{9D8B030D-6E8A-4147-A177-3AD203B41FA5}">
                      <a16:colId xmlns:a16="http://schemas.microsoft.com/office/drawing/2014/main" val="4044714286"/>
                    </a:ext>
                  </a:extLst>
                </a:gridCol>
              </a:tblGrid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k</a:t>
                      </a:r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=2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Count</a:t>
                      </a:r>
                      <a:endParaRPr lang="en-KR" sz="120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Support(%)</a:t>
                      </a:r>
                      <a:endParaRPr lang="en-KR" sz="120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764325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{a,b}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001690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{a,c}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9558954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{a,d}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u="none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5417536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{b,c}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20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66</a:t>
                      </a:r>
                      <a:endParaRPr lang="en-KR" sz="1200" b="0" i="0" u="sng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803367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{b,d}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20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50</a:t>
                      </a:r>
                      <a:endParaRPr lang="en-KR" sz="1200" b="0" i="0" u="sng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4461434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</a:t>
                      </a:r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c,d}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891613"/>
                  </a:ext>
                </a:extLst>
              </a:tr>
            </a:tbl>
          </a:graphicData>
        </a:graphic>
      </p:graphicFrame>
      <p:graphicFrame>
        <p:nvGraphicFramePr>
          <p:cNvPr id="10" name="Table 2">
            <a:extLst>
              <a:ext uri="{FF2B5EF4-FFF2-40B4-BE49-F238E27FC236}">
                <a16:creationId xmlns:a16="http://schemas.microsoft.com/office/drawing/2014/main" id="{541A5C89-3C33-6B48-A1B4-1B1BE7E88B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90343"/>
              </p:ext>
            </p:extLst>
          </p:nvPr>
        </p:nvGraphicFramePr>
        <p:xfrm>
          <a:off x="7944925" y="1318223"/>
          <a:ext cx="2515259" cy="14885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8459">
                  <a:extLst>
                    <a:ext uri="{9D8B030D-6E8A-4147-A177-3AD203B41FA5}">
                      <a16:colId xmlns:a16="http://schemas.microsoft.com/office/drawing/2014/main" val="837119436"/>
                    </a:ext>
                  </a:extLst>
                </a:gridCol>
                <a:gridCol w="781200">
                  <a:extLst>
                    <a:ext uri="{9D8B030D-6E8A-4147-A177-3AD203B41FA5}">
                      <a16:colId xmlns:a16="http://schemas.microsoft.com/office/drawing/2014/main" val="3424862247"/>
                    </a:ext>
                  </a:extLst>
                </a:gridCol>
                <a:gridCol w="975600">
                  <a:extLst>
                    <a:ext uri="{9D8B030D-6E8A-4147-A177-3AD203B41FA5}">
                      <a16:colId xmlns:a16="http://schemas.microsoft.com/office/drawing/2014/main" val="4044714286"/>
                    </a:ext>
                  </a:extLst>
                </a:gridCol>
              </a:tblGrid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k</a:t>
                      </a:r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=3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Count</a:t>
                      </a:r>
                      <a:endParaRPr lang="en-KR" sz="120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Support(%)</a:t>
                      </a:r>
                      <a:endParaRPr lang="en-KR" sz="120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764325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{a,b,c}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7001690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{b,c,d}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9558954"/>
                  </a:ext>
                </a:extLst>
              </a:tr>
              <a:tr h="372147"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{a,c,d}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2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5417536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4787847-6366-B348-8F78-BBB0D933BF91}"/>
              </a:ext>
            </a:extLst>
          </p:cNvPr>
          <p:cNvSpPr/>
          <p:nvPr/>
        </p:nvSpPr>
        <p:spPr>
          <a:xfrm>
            <a:off x="3771179" y="1330832"/>
            <a:ext cx="4459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" panose="02000503000000020004" pitchFamily="2" charset="0"/>
              </a:rPr>
              <a:t>⟹ </a:t>
            </a:r>
            <a:endParaRPr lang="en-KR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6D2128D-8529-0D4C-98EC-C24DAA66639F}"/>
              </a:ext>
            </a:extLst>
          </p:cNvPr>
          <p:cNvSpPr/>
          <p:nvPr/>
        </p:nvSpPr>
        <p:spPr>
          <a:xfrm>
            <a:off x="7280393" y="1330832"/>
            <a:ext cx="4459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" panose="02000503000000020004" pitchFamily="2" charset="0"/>
              </a:rPr>
              <a:t>⟹ </a:t>
            </a:r>
            <a:endParaRPr lang="en-KR" sz="14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0A55398-D3CF-9B47-B49E-7751585FD2FF}"/>
                  </a:ext>
                </a:extLst>
              </p:cNvPr>
              <p:cNvSpPr txBox="1"/>
              <p:nvPr/>
            </p:nvSpPr>
            <p:spPr>
              <a:xfrm>
                <a:off x="228850" y="4462433"/>
                <a:ext cx="11867398" cy="6203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Support threshold </a:t>
                </a:r>
                <a:r>
                  <a:rPr lang="en-US" sz="1200" dirty="0" err="1">
                    <a:latin typeface="Apple SD Gothic Neo" panose="02000300000000000000" pitchFamily="2" charset="-127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를</a:t>
                </a:r>
                <a:r>
                  <a:rPr lang="en-US" sz="1200" dirty="0">
                    <a:latin typeface="Apple SD Gothic Neo" panose="02000300000000000000" pitchFamily="2" charset="-127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 고려하여 이를 만족하는 상위 빈발항목집합은  </a:t>
                </a:r>
                <a:r>
                  <a:rPr lang="en-US" altLang="ko-KR" sz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{</a:t>
                </a:r>
                <a:r>
                  <a:rPr lang="en-US" altLang="ko-KR" sz="1200" dirty="0" err="1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b,d</a:t>
                </a:r>
                <a:r>
                  <a:rPr lang="en-US" altLang="ko-KR" sz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}, {</a:t>
                </a:r>
                <a:r>
                  <a:rPr lang="en-US" altLang="ko-KR" sz="1200" dirty="0" err="1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a,b,c</a:t>
                </a:r>
                <a:r>
                  <a:rPr lang="en-US" altLang="ko-KR" sz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}</a:t>
                </a:r>
                <a:r>
                  <a:rPr lang="ko-KR" altLang="en-US" sz="1200" dirty="0">
                    <a:latin typeface="Helvetica Neue" panose="02000503000000020004" pitchFamily="2" charset="0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이며</a:t>
                </a:r>
                <a:r>
                  <a:rPr lang="en-US" altLang="ko-KR" sz="1200" dirty="0">
                    <a:latin typeface="Helvetica Neue" panose="02000503000000020004" pitchFamily="2" charset="0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,</a:t>
                </a:r>
                <a:r>
                  <a:rPr lang="ko-KR" altLang="en-US" sz="1200" dirty="0">
                    <a:latin typeface="Helvetica Neue" panose="02000503000000020004" pitchFamily="2" charset="0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 이를 바탕으로 연관 규칙을 생성하게 된다</a:t>
                </a:r>
                <a:r>
                  <a:rPr lang="en-US" altLang="ko-KR" sz="1200" dirty="0">
                    <a:latin typeface="Helvetica Neue" panose="02000503000000020004" pitchFamily="2" charset="0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.</a:t>
                </a:r>
                <a:endParaRPr lang="en-US" sz="12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KR" sz="1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∴</m:t>
                    </m:r>
                  </m:oMath>
                </a14:m>
                <a:r>
                  <a:rPr lang="ko-KR" altLang="en-US" sz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  <a:r>
                  <a:rPr lang="en-US" altLang="ko-KR" sz="1200" dirty="0" err="1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Apriori</a:t>
                </a:r>
                <a:r>
                  <a:rPr lang="ko-KR" altLang="en-US" sz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  <a:r>
                  <a:rPr lang="ko-KR" altLang="en-US" sz="1200" dirty="0">
                    <a:latin typeface="Apple SD Gothic Neo" panose="02000300000000000000" pitchFamily="2" charset="-127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원리를 통해 추출된 빈발항목집합</a:t>
                </a:r>
                <a:r>
                  <a:rPr lang="en-US" altLang="ko-KR" sz="1200" dirty="0">
                    <a:latin typeface="Apple SD Gothic Neo" panose="02000300000000000000" pitchFamily="2" charset="-127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:</a:t>
                </a:r>
                <a:r>
                  <a:rPr lang="ko-KR" altLang="en-US" sz="1200" dirty="0">
                    <a:latin typeface="Apple SD Gothic Neo" panose="02000300000000000000" pitchFamily="2" charset="-127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𝑎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𝑏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 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𝑐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 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𝑑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𝑎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𝑏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 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𝑎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𝑐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 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𝑏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𝑐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 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𝑏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altLang="ko-KR" sz="1200" b="0" i="1" smtClean="0">
                            <a:latin typeface="Cambria Math" panose="02040503050406030204" pitchFamily="18" charset="0"/>
                            <a:ea typeface="Apple SD Gothic Neo" panose="02000300000000000000" pitchFamily="2" charset="-127"/>
                            <a:cs typeface="Helvetica Neue" panose="02000503000000020004" pitchFamily="2" charset="0"/>
                          </a:rPr>
                          <m:t>𝑑</m:t>
                        </m:r>
                      </m:e>
                    </m:d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 {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𝑎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𝑏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,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𝑐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  <a:cs typeface="Helvetica Neue" panose="02000503000000020004" pitchFamily="2" charset="0"/>
                      </a:rPr>
                      <m:t>}</m:t>
                    </m:r>
                  </m:oMath>
                </a14:m>
                <a:endParaRPr lang="en-KR" sz="12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0A55398-D3CF-9B47-B49E-7751585FD2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850" y="4462433"/>
                <a:ext cx="11867398" cy="620363"/>
              </a:xfrm>
              <a:prstGeom prst="rect">
                <a:avLst/>
              </a:prstGeom>
              <a:blipFill>
                <a:blip r:embed="rId3"/>
                <a:stretch>
                  <a:fillRect l="-107" b="-8000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4AF4A699-CD28-F647-8EAB-FCDF31034E1D}"/>
              </a:ext>
            </a:extLst>
          </p:cNvPr>
          <p:cNvSpPr txBox="1"/>
          <p:nvPr/>
        </p:nvSpPr>
        <p:spPr>
          <a:xfrm>
            <a:off x="7726349" y="2935012"/>
            <a:ext cx="3059760" cy="745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Minsup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(=support</a:t>
            </a:r>
            <a:r>
              <a:rPr lang="ko-KR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threshold 50)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를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만족하는 </a:t>
            </a:r>
            <a:endParaRPr lang="en-US" altLang="ko-KR" sz="1200" dirty="0">
              <a:latin typeface="Helvetica Neue" panose="02000503000000020004" pitchFamily="2" charset="0"/>
              <a:ea typeface="Apple SD Gothic Neo" panose="02000300000000000000" pitchFamily="2" charset="-127"/>
              <a:cs typeface="Helvetica Neue" panose="02000503000000020004" pitchFamily="2" charset="0"/>
            </a:endParaRPr>
          </a:p>
          <a:p>
            <a:pPr algn="ctr">
              <a:lnSpc>
                <a:spcPct val="12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원소 집합은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개이므로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원소 집합으로 </a:t>
            </a:r>
            <a:endParaRPr lang="en-US" altLang="ko-KR" sz="1200" dirty="0">
              <a:latin typeface="Helvetica Neue" panose="02000503000000020004" pitchFamily="2" charset="0"/>
              <a:ea typeface="Apple SD Gothic Neo" panose="02000300000000000000" pitchFamily="2" charset="-127"/>
              <a:cs typeface="Helvetica Neue" panose="02000503000000020004" pitchFamily="2" charset="0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확장 불가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ko-KR" alt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200" dirty="0">
                <a:latin typeface="Apple SD Gothic Neo Medium" panose="02000300000000000000" pitchFamily="2" charset="-127"/>
                <a:ea typeface="Apple SD Gothic Neo Medium" panose="02000300000000000000" pitchFamily="2" charset="-127"/>
                <a:cs typeface="Helvetica Neue" panose="02000503000000020004" pitchFamily="2" charset="0"/>
              </a:rPr>
              <a:t>알고리즘은 여기서 중단</a:t>
            </a:r>
            <a:endParaRPr lang="en-KR" sz="1200" dirty="0">
              <a:latin typeface="Apple SD Gothic Neo Medium" panose="02000300000000000000" pitchFamily="2" charset="-127"/>
              <a:ea typeface="Apple SD Gothic Neo Medium" panose="02000300000000000000" pitchFamily="2" charset="-127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2954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24653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세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305297-1A3D-C944-8F1A-3881F3B5C5D3}"/>
              </a:ext>
            </a:extLst>
          </p:cNvPr>
          <p:cNvSpPr/>
          <p:nvPr/>
        </p:nvSpPr>
        <p:spPr>
          <a:xfrm>
            <a:off x="162301" y="762053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Column d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9" name="Table 2">
            <a:extLst>
              <a:ext uri="{FF2B5EF4-FFF2-40B4-BE49-F238E27FC236}">
                <a16:creationId xmlns:a16="http://schemas.microsoft.com/office/drawing/2014/main" id="{043A069C-B0C8-974A-A046-A4007DA4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7012143"/>
              </p:ext>
            </p:extLst>
          </p:nvPr>
        </p:nvGraphicFramePr>
        <p:xfrm>
          <a:off x="378585" y="1118785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0.428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0.455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A5EBA68D-DCE1-F94C-BB99-70B37FC13AD9}"/>
              </a:ext>
            </a:extLst>
          </p:cNvPr>
          <p:cNvSpPr/>
          <p:nvPr/>
        </p:nvSpPr>
        <p:spPr>
          <a:xfrm>
            <a:off x="162301" y="3588068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Column f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899C159C-4FF8-4345-B6E9-25F35F1DD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42847"/>
              </p:ext>
            </p:extLst>
          </p:nvPr>
        </p:nvGraphicFramePr>
        <p:xfrm>
          <a:off x="378585" y="3989441"/>
          <a:ext cx="8355868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0.437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0.42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0.460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0.207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0.21875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0.49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0.23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0.388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0.336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0.353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0.383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0.396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0.408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066531E-AF82-BA44-8FF2-1E5FC9F5EC4C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729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EB56928-E418-AC4C-B399-E9304AF76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080" y="1548755"/>
            <a:ext cx="6453168" cy="435608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56488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세 번째 분기 속성 고르기 결론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3F3A59-7A09-8B4C-AEEF-CD266F9CBBF2}"/>
              </a:ext>
            </a:extLst>
          </p:cNvPr>
          <p:cNvSpPr txBox="1"/>
          <p:nvPr/>
        </p:nvSpPr>
        <p:spPr>
          <a:xfrm>
            <a:off x="162301" y="869753"/>
            <a:ext cx="7196532" cy="1917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 </a:t>
            </a:r>
            <a:r>
              <a:rPr lang="en-KR" sz="1100" dirty="0">
                <a:solidFill>
                  <a:srgbClr val="000000"/>
                </a:solidFill>
                <a:latin typeface="Arial" panose="020B0604020202020204" pitchFamily="34" charset="0"/>
              </a:rPr>
              <a:t>0.229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가지는 경우의 수는 다음과 같습니다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c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&gt;2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endParaRPr lang="en-US" altLang="ko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28600" indent="-228600">
              <a:lnSpc>
                <a:spcPct val="120000"/>
              </a:lnSpc>
              <a:buAutoNum type="arabicPeriod"/>
            </a:pP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따라 만들어지는 결정 트리는 다음과 같습니다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c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특성에 따라 둘로 나뉘며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,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모두 단말 노드인 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5,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6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로 분류됨을 볼 수 있습니다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경우에 대해서는 모두 단말 노드로 분류되며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분류가 완료되었음을 알 수 있습니다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en-US" altLang="ko-KR" sz="1200" b="1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다음 분기는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&gt;3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경우에 대하여 분기 속성을 고르도록 하겠습니다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en-US" altLang="ko-KR" sz="1200" b="1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20000"/>
              </a:lnSpc>
            </a:pP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6CE5B3-FA41-3646-9559-9672477AE23E}"/>
              </a:ext>
            </a:extLst>
          </p:cNvPr>
          <p:cNvSpPr/>
          <p:nvPr/>
        </p:nvSpPr>
        <p:spPr>
          <a:xfrm>
            <a:off x="7751773" y="5904836"/>
            <a:ext cx="3013967" cy="318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〔</a:t>
            </a:r>
            <a:r>
              <a:rPr lang="ko-KR" altLang="en-US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세번째 분기 속성을 바탕으로 분기된 </a:t>
            </a:r>
            <a:r>
              <a:rPr lang="ko-KR" altLang="en-US" sz="1200" dirty="0" err="1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결정트리</a:t>
            </a:r>
            <a:r>
              <a:rPr lang="en-US" altLang="ko-KR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〕</a:t>
            </a:r>
            <a:endParaRPr lang="en-KR" sz="1200" dirty="0">
              <a:latin typeface="Apple SD Gothic Neo Light" panose="02000300000000000000" pitchFamily="2" charset="-127"/>
              <a:ea typeface="Apple SD Gothic Neo Light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2499EB-353A-6C4E-9648-425C7F35405B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448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24653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네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305297-1A3D-C944-8F1A-3881F3B5C5D3}"/>
              </a:ext>
            </a:extLst>
          </p:cNvPr>
          <p:cNvSpPr/>
          <p:nvPr/>
        </p:nvSpPr>
        <p:spPr>
          <a:xfrm>
            <a:off x="162301" y="762053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Column b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9" name="Table 2">
            <a:extLst>
              <a:ext uri="{FF2B5EF4-FFF2-40B4-BE49-F238E27FC236}">
                <a16:creationId xmlns:a16="http://schemas.microsoft.com/office/drawing/2014/main" id="{043A069C-B0C8-974A-A046-A4007DA4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883707"/>
              </p:ext>
            </p:extLst>
          </p:nvPr>
        </p:nvGraphicFramePr>
        <p:xfrm>
          <a:off x="378585" y="1118785"/>
          <a:ext cx="7409684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0.057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0.127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0.039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0.140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1000" b="1" i="0" u="sng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0.091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A5EBA68D-DCE1-F94C-BB99-70B37FC13AD9}"/>
              </a:ext>
            </a:extLst>
          </p:cNvPr>
          <p:cNvSpPr/>
          <p:nvPr/>
        </p:nvSpPr>
        <p:spPr>
          <a:xfrm>
            <a:off x="162301" y="3588068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Column c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899C159C-4FF8-4345-B6E9-25F35F1DD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302762"/>
              </p:ext>
            </p:extLst>
          </p:nvPr>
        </p:nvGraphicFramePr>
        <p:xfrm>
          <a:off x="378585" y="3989441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0.076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0.126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1000" b="1" i="0" u="sng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</a:t>
                      </a:r>
                      <a:r>
                        <a:rPr lang="en-US" altLang="ko-KR" sz="1000" b="1" i="0" u="sng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99</a:t>
                      </a:r>
                      <a:endParaRPr lang="en-KR" sz="1000" b="1" i="0" u="sng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22F571A-00DC-224B-8DE8-73A7019CDD59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5551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24653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네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2305297-1A3D-C944-8F1A-3881F3B5C5D3}"/>
              </a:ext>
            </a:extLst>
          </p:cNvPr>
          <p:cNvSpPr/>
          <p:nvPr/>
        </p:nvSpPr>
        <p:spPr>
          <a:xfrm>
            <a:off x="162301" y="762053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Column d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9" name="Table 2">
            <a:extLst>
              <a:ext uri="{FF2B5EF4-FFF2-40B4-BE49-F238E27FC236}">
                <a16:creationId xmlns:a16="http://schemas.microsoft.com/office/drawing/2014/main" id="{043A069C-B0C8-974A-A046-A4007DA4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4038949"/>
              </p:ext>
            </p:extLst>
          </p:nvPr>
        </p:nvGraphicFramePr>
        <p:xfrm>
          <a:off x="378585" y="1118785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KR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0.277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0.060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0.244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0.23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0.022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0.131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0.094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0.097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A5EBA68D-DCE1-F94C-BB99-70B37FC13AD9}"/>
              </a:ext>
            </a:extLst>
          </p:cNvPr>
          <p:cNvSpPr/>
          <p:nvPr/>
        </p:nvSpPr>
        <p:spPr>
          <a:xfrm>
            <a:off x="162301" y="3588068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Column f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899C159C-4FF8-4345-B6E9-25F35F1DD2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427917"/>
              </p:ext>
            </p:extLst>
          </p:nvPr>
        </p:nvGraphicFramePr>
        <p:xfrm>
          <a:off x="378585" y="3989441"/>
          <a:ext cx="10248236" cy="23312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639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473092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</a:tblGrid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</a:t>
                      </a:r>
                      <a:endParaRPr lang="en-KR" sz="11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469709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404675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Class</a:t>
                      </a:r>
                      <a:r>
                        <a:rPr lang="en-KR" sz="1000" dirty="0"/>
                        <a:t>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1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GINI(t)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0.231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0.169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0.079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0.184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KR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0.039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0.191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0.188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63654153"/>
                  </a:ext>
                </a:extLst>
              </a:tr>
              <a:tr h="323740">
                <a:tc>
                  <a:txBody>
                    <a:bodyPr/>
                    <a:lstStyle/>
                    <a:p>
                      <a:pPr algn="ctr"/>
                      <a:r>
                        <a:rPr lang="en-KR" sz="10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0.098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0.095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0.096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0.093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0.099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92EEDCB-CC4E-3342-8226-8EF2D176AA0F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804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3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56488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네 번째 분기 속성 고르기 결론 및 </a:t>
            </a:r>
            <a:r>
              <a:rPr lang="ko-KR" altLang="en-US" sz="1300" b="1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최종 결론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21D875-B4E5-6F4F-84FF-06E56B4CAD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6002767" y="2023141"/>
            <a:ext cx="6026932" cy="36959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896E6F-A442-D945-9F18-E13DFDAEBC04}"/>
              </a:ext>
            </a:extLst>
          </p:cNvPr>
          <p:cNvSpPr txBox="1"/>
          <p:nvPr/>
        </p:nvSpPr>
        <p:spPr>
          <a:xfrm>
            <a:off x="162301" y="869753"/>
            <a:ext cx="7196532" cy="2420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 </a:t>
            </a:r>
            <a:r>
              <a:rPr lang="en-KR" sz="11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0.0</a:t>
            </a:r>
            <a:r>
              <a:rPr lang="en-US" altLang="ko-KR" sz="11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91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가지는 경우의 수는 다음과 같습니다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b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&gt;1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endParaRPr lang="en-US" altLang="ko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28600" indent="-228600">
              <a:lnSpc>
                <a:spcPct val="120000"/>
              </a:lnSpc>
              <a:buAutoNum type="arabicPeriod"/>
            </a:pP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따라 만들어지는 </a:t>
            </a:r>
            <a:r>
              <a:rPr lang="en-US" altLang="ko-KR" sz="1200" b="1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ctree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결정 트리는 다음과 같습니다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c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&gt;4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선택된 이유는 간단합니다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불순도 척도를 나타내는 다양한 방법 중 </a:t>
            </a:r>
            <a:r>
              <a:rPr lang="en-US" altLang="ko-KR" sz="1200" dirty="0" err="1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ctree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는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p-test</a:t>
            </a:r>
            <a:r>
              <a:rPr lang="ko-KR" altLang="en-US" sz="1200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를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거친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significance</a:t>
            </a:r>
            <a:r>
              <a:rPr lang="ko-KR" altLang="en-US" sz="1200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를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기준으로 분류됩니다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따라 분류를 시도하여 비교해본다면 분명 기준 측면이나 여러가지 고려사항이 달라 다르게 결과가 나올 수 있다고 해석하였습니다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7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 c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특성에 따라 모두 단말 노드인 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8,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노드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9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로 나뉨을 볼 수 있습니다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Column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b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{&gt;3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경우에 대해서도 끝까지 모두 단말 노드로 분류되며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분류가 완료되었음을 알 수 있습니다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이에 따라 모든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instance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단말 노드로 분류되며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결정 트리 분기가 완료되었습니다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F37EEC-738F-0A4E-A049-5E08A736C38B}"/>
              </a:ext>
            </a:extLst>
          </p:cNvPr>
          <p:cNvSpPr/>
          <p:nvPr/>
        </p:nvSpPr>
        <p:spPr>
          <a:xfrm>
            <a:off x="7886920" y="5740643"/>
            <a:ext cx="2571538" cy="3185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〔</a:t>
            </a:r>
            <a:r>
              <a:rPr lang="ko-KR" altLang="en-US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최종적으로 생성된 </a:t>
            </a:r>
            <a:r>
              <a:rPr lang="en-US" altLang="ko-KR" sz="1200" dirty="0" err="1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bio_ctree</a:t>
            </a:r>
            <a:r>
              <a:rPr lang="en-US" altLang="ko-KR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ko-KR" altLang="en-US" sz="1200" dirty="0" err="1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결정트리</a:t>
            </a:r>
            <a:r>
              <a:rPr lang="en-US" altLang="ko-KR" sz="1200" dirty="0">
                <a:latin typeface="Apple SD Gothic Neo Light" panose="02000300000000000000" pitchFamily="2" charset="-127"/>
                <a:ea typeface="Apple SD Gothic Neo Light" panose="02000300000000000000" pitchFamily="2" charset="-127"/>
                <a:cs typeface="Helvetica Neue" panose="02000503000000020004" pitchFamily="2" charset="0"/>
              </a:rPr>
              <a:t>〕</a:t>
            </a:r>
            <a:endParaRPr lang="en-KR" sz="1200" dirty="0">
              <a:latin typeface="Apple SD Gothic Neo Light" panose="02000300000000000000" pitchFamily="2" charset="-127"/>
              <a:ea typeface="Apple SD Gothic Neo Light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34091C-A293-BE4E-A150-BBCCCD59EAC7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787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7183906-B787-F547-BE1F-1DF7E0CC6497}"/>
              </a:ext>
            </a:extLst>
          </p:cNvPr>
          <p:cNvSpPr txBox="1"/>
          <p:nvPr/>
        </p:nvSpPr>
        <p:spPr>
          <a:xfrm>
            <a:off x="162301" y="507697"/>
            <a:ext cx="11867398" cy="315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상위빈발항목집합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en-US" altLang="ko-KR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b,d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 {</a:t>
            </a:r>
            <a:r>
              <a:rPr lang="en-US" altLang="ko-KR" sz="1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a,b,c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를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바탕으로 연관 규칙을 구한다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9ACE49FA-908E-4141-BD97-4182F2C3D0F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57802265"/>
                  </p:ext>
                </p:extLst>
              </p:nvPr>
            </p:nvGraphicFramePr>
            <p:xfrm>
              <a:off x="368040" y="1190234"/>
              <a:ext cx="4698229" cy="460420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64198">
                      <a:extLst>
                        <a:ext uri="{9D8B030D-6E8A-4147-A177-3AD203B41FA5}">
                          <a16:colId xmlns:a16="http://schemas.microsoft.com/office/drawing/2014/main" val="837119436"/>
                        </a:ext>
                      </a:extLst>
                    </a:gridCol>
                    <a:gridCol w="3534031">
                      <a:extLst>
                        <a:ext uri="{9D8B030D-6E8A-4147-A177-3AD203B41FA5}">
                          <a16:colId xmlns:a16="http://schemas.microsoft.com/office/drawing/2014/main" val="4044714286"/>
                        </a:ext>
                      </a:extLst>
                    </a:gridCol>
                  </a:tblGrid>
                  <a:tr h="40378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ko-KR" altLang="en-US" sz="1200" b="0" i="0" dirty="0">
                              <a:latin typeface="Helvetica Neue" panose="02000503000000020004" pitchFamily="2" charset="0"/>
                              <a:ea typeface="Apple SD Gothic Neo" panose="02000300000000000000" pitchFamily="2" charset="-127"/>
                              <a:cs typeface="Helvetica Neue" panose="02000503000000020004" pitchFamily="2" charset="0"/>
                            </a:rPr>
                            <a:t>연관 규칙</a:t>
                          </a:r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 dirty="0">
                              <a:latin typeface="Helvetica Neue" panose="02000503000000020004" pitchFamily="2" charset="0"/>
                              <a:ea typeface="Helvetica Neue" panose="02000503000000020004" pitchFamily="2" charset="0"/>
                              <a:cs typeface="Helvetica Neue" panose="02000503000000020004" pitchFamily="2" charset="0"/>
                            </a:rPr>
                            <a:t>Confidence</a:t>
                          </a:r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7764325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𝑏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→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{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𝑑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}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Apple SD Gothic Neo" panose="02000300000000000000" pitchFamily="2" charset="-127"/>
                                  </a:rPr>
                                  <m:t>𝑐</m:t>
                                </m:r>
                                <m:d>
                                  <m:d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Apple SD Gothic Neo" panose="02000300000000000000" pitchFamily="2" charset="-127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  <m:t>𝑏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→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{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𝑑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}</m:t>
                                    </m:r>
                                    <m:r>
                                      <m:rPr>
                                        <m:nor/>
                                      </m:rPr>
                                      <a:rPr lang="en-KR" sz="1200" b="0" i="0" dirty="0">
                                        <a:latin typeface="Helvetica Neue" panose="02000503000000020004" pitchFamily="2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 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})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5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=0.75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Apple SD Gothic Neo" panose="02000300000000000000" pitchFamily="2" charset="-127"/>
                            <a:ea typeface="Apple SD Gothic Neo" panose="02000300000000000000" pitchFamily="2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07001690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𝑎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→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{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𝑏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,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𝑐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}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Apple SD Gothic Neo" panose="02000300000000000000" pitchFamily="2" charset="-127"/>
                                  </a:rPr>
                                  <m:t>𝑐</m:t>
                                </m:r>
                                <m:d>
                                  <m:d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Apple SD Gothic Neo" panose="02000300000000000000" pitchFamily="2" charset="-127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  <m:t>𝑎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→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𝑏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,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𝑐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}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})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=0.75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Apple SD Gothic Neo" panose="02000300000000000000" pitchFamily="2" charset="-127"/>
                            <a:ea typeface="Apple SD Gothic Neo" panose="02000300000000000000" pitchFamily="2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959558954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{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𝑎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,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𝑏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}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→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{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𝑐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}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Apple SD Gothic Neo" panose="02000300000000000000" pitchFamily="2" charset="-127"/>
                                  </a:rPr>
                                  <m:t>𝑐</m:t>
                                </m:r>
                                <m:d>
                                  <m:d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Apple SD Gothic Neo" panose="02000300000000000000" pitchFamily="2" charset="-127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,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𝑏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}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→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𝑐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}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 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})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=0.75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Apple SD Gothic Neo" panose="02000300000000000000" pitchFamily="2" charset="-127"/>
                            <a:ea typeface="Apple SD Gothic Neo" panose="02000300000000000000" pitchFamily="2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55417536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,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𝑐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→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{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𝑏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}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Apple SD Gothic Neo" panose="02000300000000000000" pitchFamily="2" charset="-127"/>
                                  </a:rPr>
                                  <m:t>𝑐</m:t>
                                </m:r>
                                <m:d>
                                  <m:d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Apple SD Gothic Neo" panose="02000300000000000000" pitchFamily="2" charset="-127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  <m:t>𝑎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→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𝑏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}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})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=0.75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Apple SD Gothic Neo" panose="02000300000000000000" pitchFamily="2" charset="-127"/>
                            <a:ea typeface="Apple SD Gothic Neo" panose="02000300000000000000" pitchFamily="2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8803367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{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𝑏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}→{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𝑎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,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𝑐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}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Apple SD Gothic Neo" panose="02000300000000000000" pitchFamily="2" charset="-127"/>
                                  </a:rPr>
                                  <m:t>𝑐</m:t>
                                </m:r>
                                <m:d>
                                  <m:d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Apple SD Gothic Neo" panose="02000300000000000000" pitchFamily="2" charset="-127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{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𝑏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}→{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,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𝑐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}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})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5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=0.6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Apple SD Gothic Neo" panose="02000300000000000000" pitchFamily="2" charset="-127"/>
                            <a:ea typeface="Apple SD Gothic Neo" panose="02000300000000000000" pitchFamily="2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51393013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d>
                                  <m:dPr>
                                    <m:begChr m:val="{"/>
                                    <m:endChr m:val="}"/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𝑏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,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𝑐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→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{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𝑎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}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Apple SD Gothic Neo" panose="02000300000000000000" pitchFamily="2" charset="-127"/>
                                  </a:rPr>
                                  <m:t>𝑐</m:t>
                                </m:r>
                                <m:d>
                                  <m:d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Apple SD Gothic Neo" panose="02000300000000000000" pitchFamily="2" charset="-127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  <m:t>𝑏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Helvetica Neue" panose="02000503000000020004" pitchFamily="2" charset="0"/>
                                            <a:cs typeface="Helvetica Neue" panose="02000503000000020004" pitchFamily="2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→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}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 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𝑏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𝑐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})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=0.75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Apple SD Gothic Neo" panose="02000300000000000000" pitchFamily="2" charset="-127"/>
                            <a:ea typeface="Apple SD Gothic Neo" panose="02000300000000000000" pitchFamily="2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58019659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{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𝑐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Helvetica Neue" panose="02000503000000020004" pitchFamily="2" charset="0"/>
                                    <a:cs typeface="Helvetica Neue" panose="02000503000000020004" pitchFamily="2" charset="0"/>
                                  </a:rPr>
                                  <m:t>}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→</m:t>
                                </m:r>
                                <m:r>
                                  <a:rPr lang="en-US" altLang="ko-KR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{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𝑎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,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𝑏</m:t>
                                </m:r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Helvetica Neue" panose="02000503000000020004" pitchFamily="2" charset="0"/>
                                  </a:rPr>
                                  <m:t>}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Apple SD Gothic Neo" panose="02000300000000000000" pitchFamily="2" charset="-127"/>
                                  </a:rPr>
                                  <m:t>𝑐</m:t>
                                </m:r>
                                <m:d>
                                  <m:d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Apple SD Gothic Neo" panose="02000300000000000000" pitchFamily="2" charset="-127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𝑐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Helvetica Neue" panose="02000503000000020004" pitchFamily="2" charset="0"/>
                                        <a:cs typeface="Helvetica Neue" panose="02000503000000020004" pitchFamily="2" charset="0"/>
                                      </a:rPr>
                                      <m:t>}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→</m:t>
                                    </m:r>
                                    <m:r>
                                      <a:rPr lang="en-US" altLang="ko-KR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,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𝑏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Helvetica Neue" panose="02000503000000020004" pitchFamily="2" charset="0"/>
                                      </a:rPr>
                                      <m:t>}</m:t>
                                    </m:r>
                                  </m:e>
                                </m:d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begChr m:val="{"/>
                                        <m:endChr m:val="}"/>
                                        <m:ctrlP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2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({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𝑐</m:t>
                                    </m:r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})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f>
                                  <m:fPr>
                                    <m:ctrlP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12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4</m:t>
                                    </m:r>
                                  </m:den>
                                </m:f>
                                <m:r>
                                  <a:rPr lang="en-US" sz="1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=0.75</m:t>
                                </m:r>
                              </m:oMath>
                            </m:oMathPara>
                          </a14:m>
                          <a:endParaRPr lang="en-KR" sz="1200" b="0" i="0" dirty="0">
                            <a:latin typeface="Apple SD Gothic Neo" panose="02000300000000000000" pitchFamily="2" charset="-127"/>
                            <a:ea typeface="Apple SD Gothic Neo" panose="02000300000000000000" pitchFamily="2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12085093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9ACE49FA-908E-4141-BD97-4182F2C3D0F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57802265"/>
                  </p:ext>
                </p:extLst>
              </p:nvPr>
            </p:nvGraphicFramePr>
            <p:xfrm>
              <a:off x="368040" y="1190234"/>
              <a:ext cx="4698229" cy="4604208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64198">
                      <a:extLst>
                        <a:ext uri="{9D8B030D-6E8A-4147-A177-3AD203B41FA5}">
                          <a16:colId xmlns:a16="http://schemas.microsoft.com/office/drawing/2014/main" val="837119436"/>
                        </a:ext>
                      </a:extLst>
                    </a:gridCol>
                    <a:gridCol w="3534031">
                      <a:extLst>
                        <a:ext uri="{9D8B030D-6E8A-4147-A177-3AD203B41FA5}">
                          <a16:colId xmlns:a16="http://schemas.microsoft.com/office/drawing/2014/main" val="4044714286"/>
                        </a:ext>
                      </a:extLst>
                    </a:gridCol>
                  </a:tblGrid>
                  <a:tr h="40378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ko-KR" altLang="en-US" sz="1200" b="0" i="0" dirty="0">
                              <a:latin typeface="Helvetica Neue" panose="02000503000000020004" pitchFamily="2" charset="0"/>
                              <a:ea typeface="Apple SD Gothic Neo" panose="02000300000000000000" pitchFamily="2" charset="-127"/>
                              <a:cs typeface="Helvetica Neue" panose="02000503000000020004" pitchFamily="2" charset="0"/>
                            </a:rPr>
                            <a:t>연관 규칙</a:t>
                          </a:r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200" b="0" i="0" dirty="0">
                              <a:latin typeface="Helvetica Neue" panose="02000503000000020004" pitchFamily="2" charset="0"/>
                              <a:ea typeface="Helvetica Neue" panose="02000503000000020004" pitchFamily="2" charset="0"/>
                              <a:cs typeface="Helvetica Neue" panose="02000503000000020004" pitchFamily="2" charset="0"/>
                            </a:rPr>
                            <a:t>Confidence</a:t>
                          </a:r>
                          <a:endParaRPr lang="en-KR" sz="1200" b="0" i="0" dirty="0">
                            <a:latin typeface="Helvetica Neue" panose="02000503000000020004" pitchFamily="2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7764325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t="-68085" r="-305435" b="-60851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2975" t="-68085" r="-717" b="-60851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7001690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t="-164583" r="-305435" b="-4958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2975" t="-164583" r="-717" b="-4958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59558954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t="-270213" r="-305435" b="-4063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2975" t="-270213" r="-717" b="-4063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55417536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t="-362500" r="-305435" b="-2979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2975" t="-362500" r="-717" b="-2979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8803367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t="-472340" r="-305435" b="-2042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2975" t="-472340" r="-717" b="-2042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951393013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t="-560417" r="-305435" b="-10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2975" t="-560417" r="-717" b="-1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58019659"/>
                      </a:ext>
                    </a:extLst>
                  </a:tr>
                  <a:tr h="600060"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t="-674468" r="-305435" b="-212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KR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32975" t="-674468" r="-717" b="-212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2085093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95178844-6FF3-1E41-ABFE-CC5E6CF4C58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1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</a:t>
            </a: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b) 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FCD2D3F-DC89-D544-9632-31FD1A7D0EF1}"/>
                  </a:ext>
                </a:extLst>
              </p:cNvPr>
              <p:cNvSpPr txBox="1"/>
              <p:nvPr/>
            </p:nvSpPr>
            <p:spPr>
              <a:xfrm>
                <a:off x="5389581" y="1190234"/>
                <a:ext cx="6434379" cy="27073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ko-KR" altLang="en-US" sz="1200" b="0" dirty="0">
                    <a:ea typeface="Apple SD Gothic Neo" panose="02000300000000000000" pitchFamily="2" charset="-127"/>
                  </a:rPr>
                  <a:t>오른쪽의 표를 참고하여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</a:rPr>
                      <m:t>𝐶𝑜𝑛𝑓𝑖𝑑𝑒𝑛𝑐𝑒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</a:rPr>
                      <m:t>(%)</m:t>
                    </m:r>
                    <m:r>
                      <a:rPr lang="en-US" sz="1200" b="0" i="1" smtClean="0">
                        <a:latin typeface="Cambria Math" panose="02040503050406030204" pitchFamily="18" charset="0"/>
                        <a:ea typeface="Apple SD Gothic Neo" panose="02000300000000000000" pitchFamily="2" charset="-127"/>
                      </a:rPr>
                      <m:t> </m:t>
                    </m:r>
                    <m:r>
                      <a:rPr 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≥60(=</m:t>
                    </m:r>
                    <m:r>
                      <a:rPr 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𝑐𝑜𝑛𝑓𝑖𝑑𝑒𝑛𝑐𝑒</m:t>
                    </m:r>
                    <m:r>
                      <a:rPr 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𝑡h𝑟𝑒𝑠h𝑜𝑙𝑑</m:t>
                    </m:r>
                    <m:r>
                      <a:rPr 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KR" sz="1200" dirty="0">
                    <a:latin typeface="Apple SD Gothic Neo" panose="02000300000000000000" pitchFamily="2" charset="-127"/>
                    <a:ea typeface="Apple SD Gothic Neo" panose="02000300000000000000" pitchFamily="2" charset="-127"/>
                  </a:rPr>
                  <a:t>를 만족하는 연관규칙은 다음과 같</a:t>
                </a:r>
                <a:r>
                  <a:rPr lang="ko-KR" altLang="en-US" sz="1200" dirty="0" err="1">
                    <a:latin typeface="Apple SD Gothic Neo" panose="02000300000000000000" pitchFamily="2" charset="-127"/>
                    <a:ea typeface="Apple SD Gothic Neo" panose="02000300000000000000" pitchFamily="2" charset="-127"/>
                  </a:rPr>
                  <a:t>습니</a:t>
                </a:r>
                <a:r>
                  <a:rPr lang="en-KR" sz="1200" dirty="0">
                    <a:latin typeface="Apple SD Gothic Neo" panose="02000300000000000000" pitchFamily="2" charset="-127"/>
                    <a:ea typeface="Apple SD Gothic Neo" panose="02000300000000000000" pitchFamily="2" charset="-127"/>
                  </a:rPr>
                  <a:t>다</a:t>
                </a:r>
                <a:r>
                  <a:rPr lang="en-US" altLang="ko-KR" sz="1200" dirty="0">
                    <a:latin typeface="Apple SD Gothic Neo" panose="02000300000000000000" pitchFamily="2" charset="-127"/>
                    <a:ea typeface="Apple SD Gothic Neo" panose="02000300000000000000" pitchFamily="2" charset="-127"/>
                  </a:rPr>
                  <a:t>.</a:t>
                </a:r>
              </a:p>
              <a:p>
                <a:pPr>
                  <a:lnSpc>
                    <a:spcPct val="130000"/>
                  </a:lnSpc>
                </a:pPr>
                <a:endParaRPr lang="en-US" altLang="ko-KR" sz="1200" dirty="0">
                  <a:latin typeface="Apple SD Gothic Neo" panose="02000300000000000000" pitchFamily="2" charset="-127"/>
                  <a:ea typeface="Apple SD Gothic Neo" panose="02000300000000000000" pitchFamily="2" charset="-127"/>
                </a:endParaRPr>
              </a:p>
              <a:p>
                <a:pPr>
                  <a:lnSpc>
                    <a:spcPct val="130000"/>
                  </a:lnSpc>
                </a:pPr>
                <a14:m>
                  <m:oMath xmlns:m="http://schemas.openxmlformats.org/officeDocument/2006/math">
                    <m:r>
                      <a:rPr lang="en-US" sz="12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∴</m:t>
                    </m:r>
                  </m:oMath>
                </a14:m>
                <a:r>
                  <a:rPr lang="ko-KR" altLang="en-US" sz="1200" b="0" dirty="0">
                    <a:latin typeface="Apple SD Gothic Neo" panose="02000300000000000000" pitchFamily="2" charset="-127"/>
                    <a:ea typeface="Apple SD Gothic Neo" panose="02000300000000000000" pitchFamily="2" charset="-127"/>
                    <a:cs typeface="Helvetica Neue" panose="02000503000000020004" pitchFamily="2" charset="0"/>
                  </a:rPr>
                  <a:t>추출된 연관 규칙</a:t>
                </a:r>
                <a:endParaRPr lang="en-US" altLang="ko-KR" sz="1200" b="0" dirty="0">
                  <a:latin typeface="Cambria Math" panose="02040503050406030204" pitchFamily="18" charset="0"/>
                  <a:ea typeface="Cambria Math" panose="02040503050406030204" pitchFamily="18" charset="0"/>
                  <a:cs typeface="Helvetica Neue" panose="02000503000000020004" pitchFamily="2" charset="0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𝑏</m:t>
                        </m:r>
                      </m:e>
                    </m:d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→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{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𝑑</m:t>
                    </m:r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}</m:t>
                    </m:r>
                  </m:oMath>
                </a14:m>
                <a:r>
                  <a:rPr lang="en-KR" sz="1200" dirty="0"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𝑎</m:t>
                        </m:r>
                      </m:e>
                    </m:d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→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𝑏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𝑐</m:t>
                        </m:r>
                      </m:e>
                    </m:d>
                  </m:oMath>
                </a14:m>
                <a:endParaRPr lang="en-US" sz="1200" dirty="0">
                  <a:ea typeface="Cambria Math" panose="02040503050406030204" pitchFamily="18" charset="0"/>
                  <a:cs typeface="Helvetica Neue" panose="02000503000000020004" pitchFamily="2" charset="0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𝑎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𝑏</m:t>
                        </m:r>
                      </m:e>
                    </m:d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→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𝑐</m:t>
                        </m:r>
                      </m:e>
                    </m:d>
                  </m:oMath>
                </a14:m>
                <a:endParaRPr lang="en-US" sz="1200" dirty="0">
                  <a:latin typeface="Helvetica Neue" panose="02000503000000020004" pitchFamily="2" charset="0"/>
                  <a:ea typeface="Cambria Math" panose="02040503050406030204" pitchFamily="18" charset="0"/>
                  <a:cs typeface="Helvetica Neue" panose="02000503000000020004" pitchFamily="2" charset="0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𝑎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𝑐</m:t>
                        </m:r>
                      </m:e>
                    </m:d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→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{</m:t>
                    </m:r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𝑏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}</m:t>
                    </m:r>
                  </m:oMath>
                </a14:m>
                <a:endParaRPr lang="en-US" sz="1200" dirty="0">
                  <a:ea typeface="Cambria Math" panose="02040503050406030204" pitchFamily="18" charset="0"/>
                  <a:cs typeface="Helvetica Neue" panose="02000503000000020004" pitchFamily="2" charset="0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𝑏</m:t>
                        </m:r>
                      </m:e>
                    </m:d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→</m:t>
                    </m:r>
                    <m:d>
                      <m:dPr>
                        <m:begChr m:val="{"/>
                        <m:endChr m:val="}"/>
                        <m:ctrlPr>
                          <a:rPr lang="en-US" altLang="ko-KR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𝑎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Helvetica Neue" panose="02000503000000020004" pitchFamily="2" charset="0"/>
                          </a:rPr>
                          <m:t>𝑐</m:t>
                        </m:r>
                      </m:e>
                    </m:d>
                  </m:oMath>
                </a14:m>
                <a:endParaRPr lang="en-US" sz="1200" i="1" dirty="0">
                  <a:latin typeface="Cambria Math" panose="02040503050406030204" pitchFamily="18" charset="0"/>
                  <a:ea typeface="Cambria Math" panose="02040503050406030204" pitchFamily="18" charset="0"/>
                  <a:cs typeface="Helvetica Neue" panose="02000503000000020004" pitchFamily="2" charset="0"/>
                </a:endParaRP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𝑏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,</m:t>
                        </m:r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𝑐</m:t>
                        </m:r>
                      </m:e>
                    </m:d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→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{</m:t>
                    </m:r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𝑎</m:t>
                    </m:r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}</m:t>
                    </m:r>
                  </m:oMath>
                </a14:m>
                <a:r>
                  <a:rPr lang="en-US" sz="1200" dirty="0">
                    <a:ea typeface="Helvetica Neue" panose="02000503000000020004" pitchFamily="2" charset="0"/>
                    <a:cs typeface="Helvetica Neue" panose="02000503000000020004" pitchFamily="2" charset="0"/>
                  </a:rPr>
                  <a:t> </a:t>
                </a:r>
              </a:p>
              <a:p>
                <a:pPr marL="28575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</m:ctrlPr>
                      </m:dPr>
                      <m:e>
                        <m:r>
                          <a:rPr lang="en-US" sz="1200" i="1">
                            <a:latin typeface="Cambria Math" panose="02040503050406030204" pitchFamily="18" charset="0"/>
                            <a:ea typeface="Helvetica Neue" panose="02000503000000020004" pitchFamily="2" charset="0"/>
                            <a:cs typeface="Helvetica Neue" panose="02000503000000020004" pitchFamily="2" charset="0"/>
                          </a:rPr>
                          <m:t>𝑐</m:t>
                        </m:r>
                      </m:e>
                    </m:d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→</m:t>
                    </m:r>
                    <m:r>
                      <a:rPr lang="en-US" altLang="ko-KR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{</m:t>
                    </m:r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𝑎</m:t>
                    </m:r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,</m:t>
                    </m:r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𝑏</m:t>
                    </m:r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Helvetica Neue" panose="02000503000000020004" pitchFamily="2" charset="0"/>
                      </a:rPr>
                      <m:t>}</m:t>
                    </m:r>
                  </m:oMath>
                </a14:m>
                <a:endParaRPr lang="en-KR" sz="12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FCD2D3F-DC89-D544-9632-31FD1A7D0E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89581" y="1190234"/>
                <a:ext cx="6434379" cy="2707344"/>
              </a:xfrm>
              <a:prstGeom prst="rect">
                <a:avLst/>
              </a:prstGeom>
              <a:blipFill>
                <a:blip r:embed="rId4"/>
                <a:stretch>
                  <a:fillRect b="-935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2B9C28D-C9D9-674E-9D86-F292A7222CDF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357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7183906-B787-F547-BE1F-1DF7E0CC6497}"/>
              </a:ext>
            </a:extLst>
          </p:cNvPr>
          <p:cNvSpPr txBox="1"/>
          <p:nvPr/>
        </p:nvSpPr>
        <p:spPr>
          <a:xfrm>
            <a:off x="3979273" y="987234"/>
            <a:ext cx="7712969" cy="4778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ko-KR" altLang="en-US" sz="1200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클라스를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예측하기 위한 </a:t>
            </a:r>
            <a:r>
              <a:rPr lang="ko-KR" altLang="en-US" sz="1200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결정트리를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위해 각 분기에 비교할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가지 속성은 다음과 같습니다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Refund - </a:t>
            </a:r>
            <a:r>
              <a:rPr lang="ko-KR" altLang="en-US" sz="1200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명목형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이진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Yes, No) 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속성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 - </a:t>
            </a:r>
            <a:r>
              <a:rPr lang="ko-KR" altLang="en-US" sz="1200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명목형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다중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: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Single, Married, Divorced) 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속성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Taxable Income (60K~220K) </a:t>
            </a:r>
            <a:r>
              <a:rPr lang="ko-KR" altLang="en-US" sz="1200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연속형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속성</a:t>
            </a: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 때 최선의 분할이 되는 최선의 속성을 고르기 위해서는 셋 중에서 최선의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information gain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주는 것을 골라야 하며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는 속성 특성으로 다중 분할이 가능한 점을 고려하면 다음과 같이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6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가지 비교가 필요합니다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endParaRPr lang="ko-KR" altLang="en-US" sz="1200" dirty="0">
              <a:solidFill>
                <a:srgbClr val="222222"/>
              </a:solidFill>
              <a:latin typeface="Helvetica Neue" panose="02000503000000020004" pitchFamily="2" charset="0"/>
              <a:ea typeface="Apple SD Gothic Neo" panose="02000300000000000000" pitchFamily="2" charset="-127"/>
              <a:cs typeface="Helvetica Neue" panose="02000503000000020004" pitchFamily="2" charset="0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Refund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이진 분할 속성에서 나오는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Gini(Children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  <a:endParaRPr lang="ko-KR" altLang="en-US" sz="1200" dirty="0">
              <a:solidFill>
                <a:srgbClr val="222222"/>
              </a:solidFill>
              <a:latin typeface="Helvetica Neue" panose="02000503000000020004" pitchFamily="2" charset="0"/>
              <a:ea typeface="Apple SD Gothic Neo" panose="02000300000000000000" pitchFamily="2" charset="-127"/>
              <a:cs typeface="Helvetica Neue" panose="02000503000000020004" pitchFamily="2" charset="0"/>
            </a:endParaRP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 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Multi-way split({Single},{Married}, {Divorced})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  <a:p>
            <a:pPr marL="628650" lvl="1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 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Two-way split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Single, Married}, {Divorced}</a:t>
            </a: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{Single, Divorced}, {Married}</a:t>
            </a:r>
          </a:p>
          <a:p>
            <a:pPr marL="1085850" lvl="2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{Married, Divorced}, {Single}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Taxable Income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값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즉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본 문제를 해결하기 위해 위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6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가지 경우의 수 </a:t>
            </a:r>
            <a:r>
              <a:rPr 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값 구하여 분기마다 최선의 속성을 구하고자 합니다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(Gini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값은 소수점 셋째자리에서 </a:t>
            </a:r>
            <a:r>
              <a:rPr lang="ko-KR" altLang="en-US" sz="1200" b="1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버림하여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표현됩니다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.)</a:t>
            </a:r>
            <a:endParaRPr lang="ko-KR" altLang="en-US" sz="1200" b="1" dirty="0">
              <a:solidFill>
                <a:srgbClr val="222222"/>
              </a:solidFill>
              <a:latin typeface="Helvetica Neue" panose="02000503000000020004" pitchFamily="2" charset="0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2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029F6-3FA4-8046-BE8F-714D63A1D5E6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049" name="Picture 1" descr="page1image53252576">
            <a:extLst>
              <a:ext uri="{FF2B5EF4-FFF2-40B4-BE49-F238E27FC236}">
                <a16:creationId xmlns:a16="http://schemas.microsoft.com/office/drawing/2014/main" id="{3E28F212-F1B8-0E40-9F90-42A556271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758" y="1074089"/>
            <a:ext cx="3223156" cy="339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B2482D-EA3B-054A-A6EB-60F4C77F6B09}"/>
              </a:ext>
            </a:extLst>
          </p:cNvPr>
          <p:cNvSpPr txBox="1"/>
          <p:nvPr/>
        </p:nvSpPr>
        <p:spPr>
          <a:xfrm>
            <a:off x="162301" y="439327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문제 풀이 방향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21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2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24653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첫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238868-491A-0141-8775-C514A75EDE1B}"/>
              </a:ext>
            </a:extLst>
          </p:cNvPr>
          <p:cNvSpPr/>
          <p:nvPr/>
        </p:nvSpPr>
        <p:spPr>
          <a:xfrm>
            <a:off x="100009" y="774650"/>
            <a:ext cx="4422056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Refund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endParaRPr lang="en-US" altLang="ko-KR" sz="11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aphicFrame>
        <p:nvGraphicFramePr>
          <p:cNvPr id="5" name="Table 9">
            <a:extLst>
              <a:ext uri="{FF2B5EF4-FFF2-40B4-BE49-F238E27FC236}">
                <a16:creationId xmlns:a16="http://schemas.microsoft.com/office/drawing/2014/main" id="{9093D89B-7C8D-9E45-A53F-FFE94F358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9001826"/>
              </p:ext>
            </p:extLst>
          </p:nvPr>
        </p:nvGraphicFramePr>
        <p:xfrm>
          <a:off x="173732" y="1099243"/>
          <a:ext cx="3060856" cy="13699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965">
                  <a:extLst>
                    <a:ext uri="{9D8B030D-6E8A-4147-A177-3AD203B41FA5}">
                      <a16:colId xmlns:a16="http://schemas.microsoft.com/office/drawing/2014/main" val="1141283606"/>
                    </a:ext>
                  </a:extLst>
                </a:gridCol>
                <a:gridCol w="537832">
                  <a:extLst>
                    <a:ext uri="{9D8B030D-6E8A-4147-A177-3AD203B41FA5}">
                      <a16:colId xmlns:a16="http://schemas.microsoft.com/office/drawing/2014/main" val="2749987127"/>
                    </a:ext>
                  </a:extLst>
                </a:gridCol>
                <a:gridCol w="612547">
                  <a:extLst>
                    <a:ext uri="{9D8B030D-6E8A-4147-A177-3AD203B41FA5}">
                      <a16:colId xmlns:a16="http://schemas.microsoft.com/office/drawing/2014/main" val="803331424"/>
                    </a:ext>
                  </a:extLst>
                </a:gridCol>
                <a:gridCol w="612547">
                  <a:extLst>
                    <a:ext uri="{9D8B030D-6E8A-4147-A177-3AD203B41FA5}">
                      <a16:colId xmlns:a16="http://schemas.microsoft.com/office/drawing/2014/main" val="4113056214"/>
                    </a:ext>
                  </a:extLst>
                </a:gridCol>
                <a:gridCol w="648965">
                  <a:extLst>
                    <a:ext uri="{9D8B030D-6E8A-4147-A177-3AD203B41FA5}">
                      <a16:colId xmlns:a16="http://schemas.microsoft.com/office/drawing/2014/main" val="562674582"/>
                    </a:ext>
                  </a:extLst>
                </a:gridCol>
              </a:tblGrid>
              <a:tr h="273989">
                <a:tc rowSpan="2" gridSpan="2">
                  <a:txBody>
                    <a:bodyPr/>
                    <a:lstStyle/>
                    <a:p>
                      <a:pPr algn="ctr"/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Cheat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Gini(t)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29155"/>
                  </a:ext>
                </a:extLst>
              </a:tr>
              <a:tr h="273989">
                <a:tc gridSpan="2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5605248"/>
                  </a:ext>
                </a:extLst>
              </a:tr>
              <a:tr h="273989">
                <a:tc rowSpan="2">
                  <a:txBody>
                    <a:bodyPr/>
                    <a:lstStyle/>
                    <a:p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Refund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662674"/>
                  </a:ext>
                </a:extLst>
              </a:tr>
              <a:tr h="273989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482212"/>
                  </a:ext>
                </a:extLst>
              </a:tr>
              <a:tr h="273989">
                <a:tc gridSpan="5">
                  <a:txBody>
                    <a:bodyPr/>
                    <a:lstStyle/>
                    <a:p>
                      <a:r>
                        <a:rPr lang="en-US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 = 0.342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601051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56DCA1EF-841A-7842-826A-6FC089DAA12E}"/>
              </a:ext>
            </a:extLst>
          </p:cNvPr>
          <p:cNvSpPr/>
          <p:nvPr/>
        </p:nvSpPr>
        <p:spPr>
          <a:xfrm>
            <a:off x="100009" y="2555312"/>
            <a:ext cx="40385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Marital Status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({Single},{Married}, {Divorced})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</a:t>
            </a:r>
          </a:p>
        </p:txBody>
      </p:sp>
      <p:graphicFrame>
        <p:nvGraphicFramePr>
          <p:cNvPr id="14" name="Table 9">
            <a:extLst>
              <a:ext uri="{FF2B5EF4-FFF2-40B4-BE49-F238E27FC236}">
                <a16:creationId xmlns:a16="http://schemas.microsoft.com/office/drawing/2014/main" id="{BB65A00B-FB3A-184F-9081-23DC0E769F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9470512"/>
              </p:ext>
            </p:extLst>
          </p:nvPr>
        </p:nvGraphicFramePr>
        <p:xfrm>
          <a:off x="173731" y="2918553"/>
          <a:ext cx="3730077" cy="16245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0323">
                  <a:extLst>
                    <a:ext uri="{9D8B030D-6E8A-4147-A177-3AD203B41FA5}">
                      <a16:colId xmlns:a16="http://schemas.microsoft.com/office/drawing/2014/main" val="1141283606"/>
                    </a:ext>
                  </a:extLst>
                </a:gridCol>
                <a:gridCol w="795954">
                  <a:extLst>
                    <a:ext uri="{9D8B030D-6E8A-4147-A177-3AD203B41FA5}">
                      <a16:colId xmlns:a16="http://schemas.microsoft.com/office/drawing/2014/main" val="2749987127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803331424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4113056214"/>
                    </a:ext>
                  </a:extLst>
                </a:gridCol>
                <a:gridCol w="790854">
                  <a:extLst>
                    <a:ext uri="{9D8B030D-6E8A-4147-A177-3AD203B41FA5}">
                      <a16:colId xmlns:a16="http://schemas.microsoft.com/office/drawing/2014/main" val="562674582"/>
                    </a:ext>
                  </a:extLst>
                </a:gridCol>
              </a:tblGrid>
              <a:tr h="223623">
                <a:tc rowSpan="2" gridSpan="2">
                  <a:txBody>
                    <a:bodyPr/>
                    <a:lstStyle/>
                    <a:p>
                      <a:pPr algn="ctr"/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Cheat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Gini(t)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29155"/>
                  </a:ext>
                </a:extLst>
              </a:tr>
              <a:tr h="223623">
                <a:tc gridSpan="2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5605248"/>
                  </a:ext>
                </a:extLst>
              </a:tr>
              <a:tr h="290041">
                <a:tc rowSpan="3"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222222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Marital</a:t>
                      </a:r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{Single}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662674"/>
                  </a:ext>
                </a:extLst>
              </a:tr>
              <a:tr h="290041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{Married}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482212"/>
                  </a:ext>
                </a:extLst>
              </a:tr>
              <a:tr h="290041">
                <a:tc v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{Divorced}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241655"/>
                  </a:ext>
                </a:extLst>
              </a:tr>
              <a:tr h="155748">
                <a:tc gridSpan="5">
                  <a:txBody>
                    <a:bodyPr/>
                    <a:lstStyle/>
                    <a:p>
                      <a:r>
                        <a:rPr lang="en-US" sz="1050" b="1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 = </a:t>
                      </a:r>
                      <a:r>
                        <a:rPr lang="en-US" sz="1050" b="1" i="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</a:t>
                      </a:r>
                      <a:endParaRPr lang="en-KR" sz="1050" b="1" i="0" u="sng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601051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44F81082-C852-8642-BF19-4DF84C2609AE}"/>
              </a:ext>
            </a:extLst>
          </p:cNvPr>
          <p:cNvSpPr/>
          <p:nvPr/>
        </p:nvSpPr>
        <p:spPr>
          <a:xfrm>
            <a:off x="100009" y="4629256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Marital Status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Single, Married}, {Divorced})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16" name="Table 9">
            <a:extLst>
              <a:ext uri="{FF2B5EF4-FFF2-40B4-BE49-F238E27FC236}">
                <a16:creationId xmlns:a16="http://schemas.microsoft.com/office/drawing/2014/main" id="{66CDC2C8-36FF-F348-A00C-F2D04C21F3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749669"/>
              </p:ext>
            </p:extLst>
          </p:nvPr>
        </p:nvGraphicFramePr>
        <p:xfrm>
          <a:off x="161373" y="4975505"/>
          <a:ext cx="3730077" cy="13344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0323">
                  <a:extLst>
                    <a:ext uri="{9D8B030D-6E8A-4147-A177-3AD203B41FA5}">
                      <a16:colId xmlns:a16="http://schemas.microsoft.com/office/drawing/2014/main" val="1141283606"/>
                    </a:ext>
                  </a:extLst>
                </a:gridCol>
                <a:gridCol w="795954">
                  <a:extLst>
                    <a:ext uri="{9D8B030D-6E8A-4147-A177-3AD203B41FA5}">
                      <a16:colId xmlns:a16="http://schemas.microsoft.com/office/drawing/2014/main" val="2749987127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803331424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4113056214"/>
                    </a:ext>
                  </a:extLst>
                </a:gridCol>
                <a:gridCol w="790854">
                  <a:extLst>
                    <a:ext uri="{9D8B030D-6E8A-4147-A177-3AD203B41FA5}">
                      <a16:colId xmlns:a16="http://schemas.microsoft.com/office/drawing/2014/main" val="562674582"/>
                    </a:ext>
                  </a:extLst>
                </a:gridCol>
              </a:tblGrid>
              <a:tr h="223623">
                <a:tc rowSpan="2" gridSpan="2">
                  <a:txBody>
                    <a:bodyPr/>
                    <a:lstStyle/>
                    <a:p>
                      <a:pPr algn="ctr"/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Cheat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Gini(t)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29155"/>
                  </a:ext>
                </a:extLst>
              </a:tr>
              <a:tr h="223623">
                <a:tc gridSpan="2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5605248"/>
                  </a:ext>
                </a:extLst>
              </a:tr>
              <a:tr h="290041">
                <a:tc rowSpan="2"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222222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Marital</a:t>
                      </a:r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{S, M}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662674"/>
                  </a:ext>
                </a:extLst>
              </a:tr>
              <a:tr h="290041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482212"/>
                  </a:ext>
                </a:extLst>
              </a:tr>
              <a:tr h="223623">
                <a:tc gridSpan="5">
                  <a:txBody>
                    <a:bodyPr/>
                    <a:lstStyle/>
                    <a:p>
                      <a:r>
                        <a:rPr lang="en-US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 = 0.4 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601051"/>
                  </a:ext>
                </a:extLst>
              </a:tr>
            </a:tbl>
          </a:graphicData>
        </a:graphic>
      </p:graphicFrame>
      <p:sp>
        <p:nvSpPr>
          <p:cNvPr id="24" name="Rectangle 23">
            <a:extLst>
              <a:ext uri="{FF2B5EF4-FFF2-40B4-BE49-F238E27FC236}">
                <a16:creationId xmlns:a16="http://schemas.microsoft.com/office/drawing/2014/main" id="{B0EDE181-5652-9F4E-9FCF-83D015412015}"/>
              </a:ext>
            </a:extLst>
          </p:cNvPr>
          <p:cNvSpPr/>
          <p:nvPr/>
        </p:nvSpPr>
        <p:spPr>
          <a:xfrm>
            <a:off x="4194152" y="766087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Marital Status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({Single, Divorced}, {Married})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5" name="Table 9">
            <a:extLst>
              <a:ext uri="{FF2B5EF4-FFF2-40B4-BE49-F238E27FC236}">
                <a16:creationId xmlns:a16="http://schemas.microsoft.com/office/drawing/2014/main" id="{21F0117C-A892-8243-823E-07C12829B1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747423"/>
              </p:ext>
            </p:extLst>
          </p:nvPr>
        </p:nvGraphicFramePr>
        <p:xfrm>
          <a:off x="4255516" y="1112336"/>
          <a:ext cx="3730077" cy="13344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0323">
                  <a:extLst>
                    <a:ext uri="{9D8B030D-6E8A-4147-A177-3AD203B41FA5}">
                      <a16:colId xmlns:a16="http://schemas.microsoft.com/office/drawing/2014/main" val="1141283606"/>
                    </a:ext>
                  </a:extLst>
                </a:gridCol>
                <a:gridCol w="795954">
                  <a:extLst>
                    <a:ext uri="{9D8B030D-6E8A-4147-A177-3AD203B41FA5}">
                      <a16:colId xmlns:a16="http://schemas.microsoft.com/office/drawing/2014/main" val="2749987127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803331424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4113056214"/>
                    </a:ext>
                  </a:extLst>
                </a:gridCol>
                <a:gridCol w="790854">
                  <a:extLst>
                    <a:ext uri="{9D8B030D-6E8A-4147-A177-3AD203B41FA5}">
                      <a16:colId xmlns:a16="http://schemas.microsoft.com/office/drawing/2014/main" val="562674582"/>
                    </a:ext>
                  </a:extLst>
                </a:gridCol>
              </a:tblGrid>
              <a:tr h="223623">
                <a:tc rowSpan="2" gridSpan="2">
                  <a:txBody>
                    <a:bodyPr/>
                    <a:lstStyle/>
                    <a:p>
                      <a:pPr algn="ctr"/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Cheat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Gini(t)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29155"/>
                  </a:ext>
                </a:extLst>
              </a:tr>
              <a:tr h="223623">
                <a:tc gridSpan="2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5605248"/>
                  </a:ext>
                </a:extLst>
              </a:tr>
              <a:tr h="290041">
                <a:tc rowSpan="2"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222222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Marital</a:t>
                      </a:r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{S, 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662674"/>
                  </a:ext>
                </a:extLst>
              </a:tr>
              <a:tr h="290041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{M}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482212"/>
                  </a:ext>
                </a:extLst>
              </a:tr>
              <a:tr h="223623">
                <a:tc gridSpan="5">
                  <a:txBody>
                    <a:bodyPr/>
                    <a:lstStyle/>
                    <a:p>
                      <a:r>
                        <a:rPr lang="en-US" sz="1050" b="1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 = </a:t>
                      </a:r>
                      <a:r>
                        <a:rPr lang="en-US" sz="1050" b="1" i="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</a:t>
                      </a:r>
                      <a:r>
                        <a:rPr lang="en-US" sz="1050" b="1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</a:t>
                      </a:r>
                      <a:endParaRPr lang="en-KR" sz="1050" b="1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601051"/>
                  </a:ext>
                </a:extLst>
              </a:tr>
            </a:tbl>
          </a:graphicData>
        </a:graphic>
      </p:graphicFrame>
      <p:sp>
        <p:nvSpPr>
          <p:cNvPr id="26" name="Rectangle 25">
            <a:extLst>
              <a:ext uri="{FF2B5EF4-FFF2-40B4-BE49-F238E27FC236}">
                <a16:creationId xmlns:a16="http://schemas.microsoft.com/office/drawing/2014/main" id="{E6976249-2260-F342-BA44-FB0A7A53CE5D}"/>
              </a:ext>
            </a:extLst>
          </p:cNvPr>
          <p:cNvSpPr/>
          <p:nvPr/>
        </p:nvSpPr>
        <p:spPr>
          <a:xfrm>
            <a:off x="4194152" y="2561647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5. Marital Status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({Married, Divorced}, {Single})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7" name="Table 9">
            <a:extLst>
              <a:ext uri="{FF2B5EF4-FFF2-40B4-BE49-F238E27FC236}">
                <a16:creationId xmlns:a16="http://schemas.microsoft.com/office/drawing/2014/main" id="{183020E8-DCE1-E544-8E9C-5CB6F025DB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8603100"/>
              </p:ext>
            </p:extLst>
          </p:nvPr>
        </p:nvGraphicFramePr>
        <p:xfrm>
          <a:off x="4255516" y="2907896"/>
          <a:ext cx="3730077" cy="13344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0323">
                  <a:extLst>
                    <a:ext uri="{9D8B030D-6E8A-4147-A177-3AD203B41FA5}">
                      <a16:colId xmlns:a16="http://schemas.microsoft.com/office/drawing/2014/main" val="1141283606"/>
                    </a:ext>
                  </a:extLst>
                </a:gridCol>
                <a:gridCol w="795954">
                  <a:extLst>
                    <a:ext uri="{9D8B030D-6E8A-4147-A177-3AD203B41FA5}">
                      <a16:colId xmlns:a16="http://schemas.microsoft.com/office/drawing/2014/main" val="2749987127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803331424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4113056214"/>
                    </a:ext>
                  </a:extLst>
                </a:gridCol>
                <a:gridCol w="790854">
                  <a:extLst>
                    <a:ext uri="{9D8B030D-6E8A-4147-A177-3AD203B41FA5}">
                      <a16:colId xmlns:a16="http://schemas.microsoft.com/office/drawing/2014/main" val="562674582"/>
                    </a:ext>
                  </a:extLst>
                </a:gridCol>
              </a:tblGrid>
              <a:tr h="223623">
                <a:tc rowSpan="2" gridSpan="2">
                  <a:txBody>
                    <a:bodyPr/>
                    <a:lstStyle/>
                    <a:p>
                      <a:pPr algn="ctr"/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Cheat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Gini(t)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29155"/>
                  </a:ext>
                </a:extLst>
              </a:tr>
              <a:tr h="223623">
                <a:tc gridSpan="2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5605248"/>
                  </a:ext>
                </a:extLst>
              </a:tr>
              <a:tr h="290041">
                <a:tc rowSpan="2"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222222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Marital</a:t>
                      </a:r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{M, 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0.277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662674"/>
                  </a:ext>
                </a:extLst>
              </a:tr>
              <a:tr h="290041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{S}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482212"/>
                  </a:ext>
                </a:extLst>
              </a:tr>
              <a:tr h="223623">
                <a:tc gridSpan="5">
                  <a:txBody>
                    <a:bodyPr/>
                    <a:lstStyle/>
                    <a:p>
                      <a:r>
                        <a:rPr lang="en-US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 = 0.366 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601051"/>
                  </a:ext>
                </a:extLst>
              </a:tr>
            </a:tbl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32305297-1A3D-C944-8F1A-3881F3B5C5D3}"/>
              </a:ext>
            </a:extLst>
          </p:cNvPr>
          <p:cNvSpPr/>
          <p:nvPr/>
        </p:nvSpPr>
        <p:spPr>
          <a:xfrm>
            <a:off x="4194152" y="4328734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6. Taxable Income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29" name="Table 2">
            <a:extLst>
              <a:ext uri="{FF2B5EF4-FFF2-40B4-BE49-F238E27FC236}">
                <a16:creationId xmlns:a16="http://schemas.microsoft.com/office/drawing/2014/main" id="{043A069C-B0C8-974A-A046-A4007DA484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831973"/>
              </p:ext>
            </p:extLst>
          </p:nvPr>
        </p:nvGraphicFramePr>
        <p:xfrm>
          <a:off x="4249798" y="4705476"/>
          <a:ext cx="7666569" cy="17781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8569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74738589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642139784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4189376395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129249132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005622608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610243807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2901981363"/>
                    </a:ext>
                  </a:extLst>
                </a:gridCol>
                <a:gridCol w="324000">
                  <a:extLst>
                    <a:ext uri="{9D8B030D-6E8A-4147-A177-3AD203B41FA5}">
                      <a16:colId xmlns:a16="http://schemas.microsoft.com/office/drawing/2014/main" val="3336652299"/>
                    </a:ext>
                  </a:extLst>
                </a:gridCol>
              </a:tblGrid>
              <a:tr h="449033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Sorted Value</a:t>
                      </a:r>
                      <a:endParaRPr lang="en-KR" sz="8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90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100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125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8959232"/>
                  </a:ext>
                </a:extLst>
              </a:tr>
              <a:tr h="217713">
                <a:tc rowSpan="2">
                  <a:txBody>
                    <a:bodyPr/>
                    <a:lstStyle/>
                    <a:p>
                      <a:pPr algn="ctr"/>
                      <a:r>
                        <a:rPr lang="en-KR" sz="75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72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87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92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97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122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172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230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353784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217713"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217713">
                <a:tc>
                  <a:txBody>
                    <a:bodyPr/>
                    <a:lstStyle/>
                    <a:p>
                      <a:pPr algn="ctr"/>
                      <a:r>
                        <a:rPr lang="en-KR" sz="90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222490">
                <a:tc>
                  <a:txBody>
                    <a:bodyPr/>
                    <a:lstStyle/>
                    <a:p>
                      <a:pPr algn="ctr"/>
                      <a:r>
                        <a:rPr lang="en-KR" sz="9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0.420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0.400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0.375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0.343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0.417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0.400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b="1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0.300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0.343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0.375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0.400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0.420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</a:tbl>
          </a:graphicData>
        </a:graphic>
      </p:graphicFrame>
      <p:pic>
        <p:nvPicPr>
          <p:cNvPr id="46" name="Picture 1" descr="page1image53252576">
            <a:extLst>
              <a:ext uri="{FF2B5EF4-FFF2-40B4-BE49-F238E27FC236}">
                <a16:creationId xmlns:a16="http://schemas.microsoft.com/office/drawing/2014/main" id="{7D73C59F-50E3-6F47-AF45-956E127F5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9930" y="774650"/>
            <a:ext cx="3223156" cy="339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C500A8C-228B-DB4C-95F1-BC12BD36AAA0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493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2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56488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첫 번째 분기 속성 고르기 결론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35C50F3-43D9-4A4B-8996-09F7EEEDCB3C}"/>
              </a:ext>
            </a:extLst>
          </p:cNvPr>
          <p:cNvSpPr txBox="1"/>
          <p:nvPr/>
        </p:nvSpPr>
        <p:spPr>
          <a:xfrm>
            <a:off x="162301" y="845056"/>
            <a:ext cx="11143986" cy="2226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를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가지는 경우의 수는 다음과 같습니다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Marital Status 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({Single},{Married}, {Divorced})</a:t>
            </a: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Marital Status 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({Single, Divorced}, {Married})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6.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Taxable Income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97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&gt;97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</a:t>
            </a:r>
          </a:p>
          <a:p>
            <a:pPr>
              <a:lnSpc>
                <a:spcPct val="130000"/>
              </a:lnSpc>
            </a:pP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 중에서 어떤 경우를 분기 속성으로 고르는지에 따라 새로운 의사결정트리가 만들어집니다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본 문제에서는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번 속성을 고르기로 결정하였으며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이에 따라 만들어지는 결정 트리는 다음과 같습니다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Married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Cheat=No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로 바로 분류 가능하며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이에 따라 남은 노드인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{Single,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Divorced}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경우에 대하여 분기 속성을 고르도록 하겠습니다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A7CA907-DB99-084A-A27A-D79248ACA9E5}"/>
              </a:ext>
            </a:extLst>
          </p:cNvPr>
          <p:cNvSpPr/>
          <p:nvPr/>
        </p:nvSpPr>
        <p:spPr>
          <a:xfrm>
            <a:off x="5501640" y="3513325"/>
            <a:ext cx="1188720" cy="5458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81FB610-28E2-3842-9D20-30FC1ADF0873}"/>
              </a:ext>
            </a:extLst>
          </p:cNvPr>
          <p:cNvSpPr/>
          <p:nvPr/>
        </p:nvSpPr>
        <p:spPr>
          <a:xfrm>
            <a:off x="4644071" y="4338464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{Single, Divorced}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503D0B4-186E-9D4D-9B63-0748529A65BA}"/>
              </a:ext>
            </a:extLst>
          </p:cNvPr>
          <p:cNvSpPr/>
          <p:nvPr/>
        </p:nvSpPr>
        <p:spPr>
          <a:xfrm>
            <a:off x="6372990" y="4338464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{Married}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1B3BF4DD-C68B-BC45-A06C-B8EAD4080F91}"/>
              </a:ext>
            </a:extLst>
          </p:cNvPr>
          <p:cNvSpPr/>
          <p:nvPr/>
        </p:nvSpPr>
        <p:spPr>
          <a:xfrm>
            <a:off x="6372990" y="5086857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No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DE64173-2DE2-BA47-8879-DED26D1F179E}"/>
              </a:ext>
            </a:extLst>
          </p:cNvPr>
          <p:cNvCxnSpPr>
            <a:stCxn id="35" idx="2"/>
            <a:endCxn id="36" idx="0"/>
          </p:cNvCxnSpPr>
          <p:nvPr/>
        </p:nvCxnSpPr>
        <p:spPr>
          <a:xfrm flipH="1">
            <a:off x="5238431" y="4059164"/>
            <a:ext cx="857569" cy="27930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43F88D2-15DD-884F-9AC1-5A8ABAE460B5}"/>
              </a:ext>
            </a:extLst>
          </p:cNvPr>
          <p:cNvCxnSpPr>
            <a:cxnSpLocks/>
            <a:stCxn id="35" idx="2"/>
            <a:endCxn id="38" idx="0"/>
          </p:cNvCxnSpPr>
          <p:nvPr/>
        </p:nvCxnSpPr>
        <p:spPr>
          <a:xfrm>
            <a:off x="6096000" y="4059164"/>
            <a:ext cx="871350" cy="27930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8357A16-3A50-A44F-8B83-2C038D8F0239}"/>
              </a:ext>
            </a:extLst>
          </p:cNvPr>
          <p:cNvCxnSpPr>
            <a:cxnSpLocks/>
            <a:stCxn id="39" idx="0"/>
            <a:endCxn id="38" idx="2"/>
          </p:cNvCxnSpPr>
          <p:nvPr/>
        </p:nvCxnSpPr>
        <p:spPr>
          <a:xfrm flipV="1">
            <a:off x="6967350" y="4884303"/>
            <a:ext cx="0" cy="2025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4935929-2034-9047-A320-93F7D3E81870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769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2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56488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두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252504-EDEB-C34A-8970-899BE352B2C9}"/>
              </a:ext>
            </a:extLst>
          </p:cNvPr>
          <p:cNvSpPr txBox="1"/>
          <p:nvPr/>
        </p:nvSpPr>
        <p:spPr>
          <a:xfrm>
            <a:off x="1811580" y="536125"/>
            <a:ext cx="69471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{Single, Divorced}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해당되는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instance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1,3,5,7,8,10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대하여 속성을 고르고자 합니다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BC23EBC-F9CB-114E-BF4A-C53E145EF91E}"/>
              </a:ext>
            </a:extLst>
          </p:cNvPr>
          <p:cNvSpPr/>
          <p:nvPr/>
        </p:nvSpPr>
        <p:spPr>
          <a:xfrm>
            <a:off x="246402" y="782020"/>
            <a:ext cx="4422056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Refund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endParaRPr lang="en-US" altLang="ko-KR" sz="11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aphicFrame>
        <p:nvGraphicFramePr>
          <p:cNvPr id="38" name="Table 9">
            <a:extLst>
              <a:ext uri="{FF2B5EF4-FFF2-40B4-BE49-F238E27FC236}">
                <a16:creationId xmlns:a16="http://schemas.microsoft.com/office/drawing/2014/main" id="{6DCAAE88-5D14-5C44-BDEE-4AE6F54E3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712362"/>
              </p:ext>
            </p:extLst>
          </p:nvPr>
        </p:nvGraphicFramePr>
        <p:xfrm>
          <a:off x="320125" y="1106613"/>
          <a:ext cx="3060856" cy="13699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965">
                  <a:extLst>
                    <a:ext uri="{9D8B030D-6E8A-4147-A177-3AD203B41FA5}">
                      <a16:colId xmlns:a16="http://schemas.microsoft.com/office/drawing/2014/main" val="1141283606"/>
                    </a:ext>
                  </a:extLst>
                </a:gridCol>
                <a:gridCol w="537832">
                  <a:extLst>
                    <a:ext uri="{9D8B030D-6E8A-4147-A177-3AD203B41FA5}">
                      <a16:colId xmlns:a16="http://schemas.microsoft.com/office/drawing/2014/main" val="2749987127"/>
                    </a:ext>
                  </a:extLst>
                </a:gridCol>
                <a:gridCol w="612547">
                  <a:extLst>
                    <a:ext uri="{9D8B030D-6E8A-4147-A177-3AD203B41FA5}">
                      <a16:colId xmlns:a16="http://schemas.microsoft.com/office/drawing/2014/main" val="803331424"/>
                    </a:ext>
                  </a:extLst>
                </a:gridCol>
                <a:gridCol w="612547">
                  <a:extLst>
                    <a:ext uri="{9D8B030D-6E8A-4147-A177-3AD203B41FA5}">
                      <a16:colId xmlns:a16="http://schemas.microsoft.com/office/drawing/2014/main" val="4113056214"/>
                    </a:ext>
                  </a:extLst>
                </a:gridCol>
                <a:gridCol w="648965">
                  <a:extLst>
                    <a:ext uri="{9D8B030D-6E8A-4147-A177-3AD203B41FA5}">
                      <a16:colId xmlns:a16="http://schemas.microsoft.com/office/drawing/2014/main" val="562674582"/>
                    </a:ext>
                  </a:extLst>
                </a:gridCol>
              </a:tblGrid>
              <a:tr h="273989">
                <a:tc rowSpan="2" gridSpan="2">
                  <a:txBody>
                    <a:bodyPr/>
                    <a:lstStyle/>
                    <a:p>
                      <a:pPr algn="ctr"/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Cheat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Gini(t)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29155"/>
                  </a:ext>
                </a:extLst>
              </a:tr>
              <a:tr h="273989">
                <a:tc gridSpan="2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5605248"/>
                  </a:ext>
                </a:extLst>
              </a:tr>
              <a:tr h="273989">
                <a:tc rowSpan="2">
                  <a:txBody>
                    <a:bodyPr/>
                    <a:lstStyle/>
                    <a:p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Refund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662674"/>
                  </a:ext>
                </a:extLst>
              </a:tr>
              <a:tr h="273989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0.375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482212"/>
                  </a:ext>
                </a:extLst>
              </a:tr>
              <a:tr h="273989">
                <a:tc gridSpan="5">
                  <a:txBody>
                    <a:bodyPr/>
                    <a:lstStyle/>
                    <a:p>
                      <a:r>
                        <a:rPr lang="en-US" sz="1050" b="1" i="0" u="none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 =</a:t>
                      </a:r>
                      <a:r>
                        <a:rPr lang="ko-KR" altLang="en-US" sz="1050" b="1" i="0" u="none" dirty="0">
                          <a:latin typeface="Helvetica Neue" panose="02000503000000020004" pitchFamily="2" charset="0"/>
                          <a:ea typeface="Apple SD Gothic Neo" panose="02000300000000000000" pitchFamily="2" charset="-127"/>
                          <a:cs typeface="Helvetica Neue" panose="02000503000000020004" pitchFamily="2" charset="0"/>
                        </a:rPr>
                        <a:t> </a:t>
                      </a:r>
                      <a:r>
                        <a:rPr lang="en-US" altLang="ko-KR" sz="1050" b="1" i="0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0.25</a:t>
                      </a:r>
                      <a:endParaRPr lang="en-KR" sz="1050" b="1" i="0" u="sng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601051"/>
                  </a:ext>
                </a:extLst>
              </a:tr>
            </a:tbl>
          </a:graphicData>
        </a:graphic>
      </p:graphicFrame>
      <p:sp>
        <p:nvSpPr>
          <p:cNvPr id="39" name="Rectangle 38">
            <a:extLst>
              <a:ext uri="{FF2B5EF4-FFF2-40B4-BE49-F238E27FC236}">
                <a16:creationId xmlns:a16="http://schemas.microsoft.com/office/drawing/2014/main" id="{69BFAE66-BDC8-9747-9370-E8CC9B89C7BB}"/>
              </a:ext>
            </a:extLst>
          </p:cNvPr>
          <p:cNvSpPr/>
          <p:nvPr/>
        </p:nvSpPr>
        <p:spPr>
          <a:xfrm>
            <a:off x="246402" y="2482672"/>
            <a:ext cx="40385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Marital Status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({Single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{Divorced})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</a:t>
            </a:r>
          </a:p>
        </p:txBody>
      </p:sp>
      <p:graphicFrame>
        <p:nvGraphicFramePr>
          <p:cNvPr id="41" name="Table 9">
            <a:extLst>
              <a:ext uri="{FF2B5EF4-FFF2-40B4-BE49-F238E27FC236}">
                <a16:creationId xmlns:a16="http://schemas.microsoft.com/office/drawing/2014/main" id="{E3A78917-949E-FD4F-A781-9E1D2AB4F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0192995"/>
              </p:ext>
            </p:extLst>
          </p:nvPr>
        </p:nvGraphicFramePr>
        <p:xfrm>
          <a:off x="320124" y="2845913"/>
          <a:ext cx="3730077" cy="13344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0323">
                  <a:extLst>
                    <a:ext uri="{9D8B030D-6E8A-4147-A177-3AD203B41FA5}">
                      <a16:colId xmlns:a16="http://schemas.microsoft.com/office/drawing/2014/main" val="1141283606"/>
                    </a:ext>
                  </a:extLst>
                </a:gridCol>
                <a:gridCol w="795954">
                  <a:extLst>
                    <a:ext uri="{9D8B030D-6E8A-4147-A177-3AD203B41FA5}">
                      <a16:colId xmlns:a16="http://schemas.microsoft.com/office/drawing/2014/main" val="2749987127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803331424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4113056214"/>
                    </a:ext>
                  </a:extLst>
                </a:gridCol>
                <a:gridCol w="790854">
                  <a:extLst>
                    <a:ext uri="{9D8B030D-6E8A-4147-A177-3AD203B41FA5}">
                      <a16:colId xmlns:a16="http://schemas.microsoft.com/office/drawing/2014/main" val="562674582"/>
                    </a:ext>
                  </a:extLst>
                </a:gridCol>
              </a:tblGrid>
              <a:tr h="223623">
                <a:tc rowSpan="2" gridSpan="2">
                  <a:txBody>
                    <a:bodyPr/>
                    <a:lstStyle/>
                    <a:p>
                      <a:pPr algn="ctr"/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Cheat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Gini(t)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29155"/>
                  </a:ext>
                </a:extLst>
              </a:tr>
              <a:tr h="223623">
                <a:tc gridSpan="2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5605248"/>
                  </a:ext>
                </a:extLst>
              </a:tr>
              <a:tr h="290041">
                <a:tc rowSpan="2"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222222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Marital</a:t>
                      </a:r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{Single}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662674"/>
                  </a:ext>
                </a:extLst>
              </a:tr>
              <a:tr h="290041">
                <a:tc v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{Divorced}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241655"/>
                  </a:ext>
                </a:extLst>
              </a:tr>
              <a:tr h="223623">
                <a:tc gridSpan="5">
                  <a:txBody>
                    <a:bodyPr/>
                    <a:lstStyle/>
                    <a:p>
                      <a:r>
                        <a:rPr lang="en-US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 = </a:t>
                      </a:r>
                      <a:r>
                        <a:rPr lang="en-US" altLang="ko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  <a:endParaRPr lang="en-KR" sz="1050" b="0" i="0" u="none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601051"/>
                  </a:ext>
                </a:extLst>
              </a:tr>
            </a:tbl>
          </a:graphicData>
        </a:graphic>
      </p:graphicFrame>
      <p:sp>
        <p:nvSpPr>
          <p:cNvPr id="48" name="Rectangle 47">
            <a:extLst>
              <a:ext uri="{FF2B5EF4-FFF2-40B4-BE49-F238E27FC236}">
                <a16:creationId xmlns:a16="http://schemas.microsoft.com/office/drawing/2014/main" id="{AFA458E0-0495-EB4C-A3AD-3F8775B89C36}"/>
              </a:ext>
            </a:extLst>
          </p:cNvPr>
          <p:cNvSpPr/>
          <p:nvPr/>
        </p:nvSpPr>
        <p:spPr>
          <a:xfrm>
            <a:off x="246402" y="4196813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Taxable Income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49" name="Table 2">
            <a:extLst>
              <a:ext uri="{FF2B5EF4-FFF2-40B4-BE49-F238E27FC236}">
                <a16:creationId xmlns:a16="http://schemas.microsoft.com/office/drawing/2014/main" id="{CC157295-3731-2843-AF15-631CDCEB02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038643"/>
              </p:ext>
            </p:extLst>
          </p:nvPr>
        </p:nvGraphicFramePr>
        <p:xfrm>
          <a:off x="302047" y="4573556"/>
          <a:ext cx="7891064" cy="174831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748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2137610446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3293976535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1543241163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669802598"/>
                    </a:ext>
                  </a:extLst>
                </a:gridCol>
              </a:tblGrid>
              <a:tr h="25696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Sorted Value (K)</a:t>
                      </a:r>
                      <a:endParaRPr lang="en-KR" sz="7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85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95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125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220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8959232"/>
                  </a:ext>
                </a:extLst>
              </a:tr>
              <a:tr h="215927">
                <a:tc rowSpan="2">
                  <a:txBody>
                    <a:bodyPr/>
                    <a:lstStyle/>
                    <a:p>
                      <a:pPr algn="ctr"/>
                      <a:r>
                        <a:rPr lang="en-KR" sz="7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 (K)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65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77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87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92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110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172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230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202457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  <a:endParaRPr lang="en-KR" sz="9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215927"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215927">
                <a:tc>
                  <a:txBody>
                    <a:bodyPr/>
                    <a:lstStyle/>
                    <a:p>
                      <a:pPr algn="ctr"/>
                      <a:r>
                        <a:rPr lang="en-KR" sz="90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287393">
                <a:tc>
                  <a:txBody>
                    <a:bodyPr/>
                    <a:lstStyle/>
                    <a:p>
                      <a:pPr algn="ctr"/>
                      <a:r>
                        <a:rPr lang="en-KR" sz="900" dirty="0"/>
                        <a:t>GINI</a:t>
                      </a:r>
                      <a:r>
                        <a:rPr lang="en-US" altLang="ko-KR" sz="900" dirty="0"/>
                        <a:t>(t)</a:t>
                      </a:r>
                      <a:endParaRPr lang="en-KR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  <a:tr h="215927">
                <a:tc>
                  <a:txBody>
                    <a:bodyPr/>
                    <a:lstStyle/>
                    <a:p>
                      <a:pPr algn="ctr"/>
                      <a:r>
                        <a:rPr lang="en-KR" sz="9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0.444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b="1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0.25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655057"/>
                  </a:ext>
                </a:extLst>
              </a:tr>
            </a:tbl>
          </a:graphicData>
        </a:graphic>
      </p:graphicFrame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5B42007-66B9-8D41-ADE0-451F7A5E14BC}"/>
              </a:ext>
            </a:extLst>
          </p:cNvPr>
          <p:cNvSpPr/>
          <p:nvPr/>
        </p:nvSpPr>
        <p:spPr>
          <a:xfrm>
            <a:off x="8995926" y="2066984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{Married}</a:t>
            </a:r>
            <a:endParaRPr lang="en-KR" sz="12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8796EF9-4DF1-9D46-B8E4-FE8E83AED357}"/>
              </a:ext>
            </a:extLst>
          </p:cNvPr>
          <p:cNvSpPr/>
          <p:nvPr/>
        </p:nvSpPr>
        <p:spPr>
          <a:xfrm>
            <a:off x="8995926" y="2815377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Cheat</a:t>
            </a:r>
            <a:r>
              <a:rPr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= No</a:t>
            </a:r>
            <a:endParaRPr lang="en-KR" sz="12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B1DF4B5-D744-D947-9AA0-D8E35BA5AB0B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8718936" y="1787684"/>
            <a:ext cx="871350" cy="27930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9349E4F-871C-E149-B8C7-42D9E2F32469}"/>
              </a:ext>
            </a:extLst>
          </p:cNvPr>
          <p:cNvCxnSpPr>
            <a:cxnSpLocks/>
            <a:stCxn id="29" idx="0"/>
            <a:endCxn id="28" idx="2"/>
          </p:cNvCxnSpPr>
          <p:nvPr/>
        </p:nvCxnSpPr>
        <p:spPr>
          <a:xfrm flipV="1">
            <a:off x="9590286" y="2612823"/>
            <a:ext cx="0" cy="2025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3" name="Picture 1" descr="page1image53252576">
            <a:extLst>
              <a:ext uri="{FF2B5EF4-FFF2-40B4-BE49-F238E27FC236}">
                <a16:creationId xmlns:a16="http://schemas.microsoft.com/office/drawing/2014/main" id="{7488C800-AA24-B64C-B3AB-141812611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052" y="813124"/>
            <a:ext cx="3223156" cy="339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3B9D264A-2DDB-3949-A0CB-A1CA0E702BB3}"/>
              </a:ext>
            </a:extLst>
          </p:cNvPr>
          <p:cNvSpPr/>
          <p:nvPr/>
        </p:nvSpPr>
        <p:spPr>
          <a:xfrm>
            <a:off x="8859999" y="1602125"/>
            <a:ext cx="2977773" cy="274384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60D9C7C-967F-3243-988E-0D85D3837FF9}"/>
              </a:ext>
            </a:extLst>
          </p:cNvPr>
          <p:cNvSpPr/>
          <p:nvPr/>
        </p:nvSpPr>
        <p:spPr>
          <a:xfrm>
            <a:off x="8860000" y="2136599"/>
            <a:ext cx="2842678" cy="279300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6880EFC-BEB1-3A47-B509-3F112569395D}"/>
              </a:ext>
            </a:extLst>
          </p:cNvPr>
          <p:cNvSpPr/>
          <p:nvPr/>
        </p:nvSpPr>
        <p:spPr>
          <a:xfrm>
            <a:off x="8883775" y="2757389"/>
            <a:ext cx="2842678" cy="279300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B852270-FFD2-4541-8792-06A09C6547C7}"/>
              </a:ext>
            </a:extLst>
          </p:cNvPr>
          <p:cNvSpPr/>
          <p:nvPr/>
        </p:nvSpPr>
        <p:spPr>
          <a:xfrm>
            <a:off x="8860000" y="3551691"/>
            <a:ext cx="2842678" cy="279300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9A21413-F623-974C-838B-6BD04D4185A6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51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2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56488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두 번째 분기 속성 고르기 결론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41E139-3C5C-A24C-8BB6-686453817AD7}"/>
              </a:ext>
            </a:extLst>
          </p:cNvPr>
          <p:cNvSpPr txBox="1"/>
          <p:nvPr/>
        </p:nvSpPr>
        <p:spPr>
          <a:xfrm>
            <a:off x="162301" y="869753"/>
            <a:ext cx="7580582" cy="2466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 Index 0.25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를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가지는 경우의 수는 다음과 같습니다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Refund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Taxable Income</a:t>
            </a: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110K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&gt;110K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</a:t>
            </a:r>
          </a:p>
          <a:p>
            <a:pPr>
              <a:lnSpc>
                <a:spcPct val="130000"/>
              </a:lnSpc>
            </a:pPr>
            <a:endParaRPr lang="en-US" altLang="ko-KR" sz="12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 중에서 어떤 경우를 분기 속성으로 고르는지에 따라 새로운 의사결정트리가 만들어집니다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본 문제에서는 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번 속성을 고르기로 결정하였으며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이에 따라 만들어지는 </a:t>
            </a:r>
            <a:r>
              <a:rPr lang="ko-KR" altLang="en-US" sz="1200" b="1" dirty="0" err="1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결정트리는</a:t>
            </a:r>
            <a:r>
              <a:rPr lang="ko-KR" altLang="en-US" sz="1200" b="1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다음과 같습니다</a:t>
            </a:r>
            <a:r>
              <a:rPr lang="en-US" altLang="ko-KR" sz="1200" b="1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Taxable Income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&gt;110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 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Cheat=No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로 바로 분류 가능하며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이에 따라 남은 노드인 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110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})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경우에 대하여 분기 속성을 고르도록 하겠습니다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  <a:p>
            <a:pPr>
              <a:lnSpc>
                <a:spcPct val="130000"/>
              </a:lnSpc>
            </a:pPr>
            <a:endParaRPr lang="en-US" altLang="ko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>
              <a:lnSpc>
                <a:spcPct val="130000"/>
              </a:lnSpc>
            </a:pP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D19F246-5940-7042-9C93-A4107FFED663}"/>
              </a:ext>
            </a:extLst>
          </p:cNvPr>
          <p:cNvSpPr/>
          <p:nvPr/>
        </p:nvSpPr>
        <p:spPr>
          <a:xfrm>
            <a:off x="9127883" y="1416541"/>
            <a:ext cx="1188720" cy="5458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2DA6ACD-388B-E14F-A4E7-29A6C182B797}"/>
              </a:ext>
            </a:extLst>
          </p:cNvPr>
          <p:cNvSpPr/>
          <p:nvPr/>
        </p:nvSpPr>
        <p:spPr>
          <a:xfrm>
            <a:off x="8270314" y="2241680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{Single, Divorced}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AA2DC7E-926E-634F-98D4-F9E31A73CC2D}"/>
              </a:ext>
            </a:extLst>
          </p:cNvPr>
          <p:cNvSpPr/>
          <p:nvPr/>
        </p:nvSpPr>
        <p:spPr>
          <a:xfrm>
            <a:off x="9999233" y="2241680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{Married}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010B152-8797-4D47-A1FC-771AEEAD8F73}"/>
              </a:ext>
            </a:extLst>
          </p:cNvPr>
          <p:cNvSpPr/>
          <p:nvPr/>
        </p:nvSpPr>
        <p:spPr>
          <a:xfrm>
            <a:off x="9999233" y="2990073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No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D3C5651-218F-7443-9336-11976F065101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 flipH="1">
            <a:off x="8864674" y="1962380"/>
            <a:ext cx="857569" cy="27930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0577644-7A75-4F4F-BDC4-E5A47B6C3A1A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>
            <a:off x="9722243" y="1962380"/>
            <a:ext cx="871350" cy="27930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BF1DFB3-F8F0-3B4C-A635-8B33DF11DD3A}"/>
              </a:ext>
            </a:extLst>
          </p:cNvPr>
          <p:cNvCxnSpPr>
            <a:cxnSpLocks/>
            <a:stCxn id="24" idx="0"/>
            <a:endCxn id="23" idx="2"/>
          </p:cNvCxnSpPr>
          <p:nvPr/>
        </p:nvCxnSpPr>
        <p:spPr>
          <a:xfrm flipV="1">
            <a:off x="10593593" y="2787519"/>
            <a:ext cx="0" cy="2025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9E9FC9E-2825-FC44-B072-D2101935C58C}"/>
              </a:ext>
            </a:extLst>
          </p:cNvPr>
          <p:cNvSpPr/>
          <p:nvPr/>
        </p:nvSpPr>
        <p:spPr>
          <a:xfrm>
            <a:off x="6547779" y="3890635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110K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5F5C63B7-BA08-EE40-BA7F-3B685F779EBC}"/>
              </a:ext>
            </a:extLst>
          </p:cNvPr>
          <p:cNvSpPr/>
          <p:nvPr/>
        </p:nvSpPr>
        <p:spPr>
          <a:xfrm>
            <a:off x="8276698" y="3890635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&gt;110K</a:t>
            </a:r>
            <a:r>
              <a:rPr lang="en-US" altLang="ko-KR" sz="12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24035371-D48F-4E4A-ACB5-E236029EBD86}"/>
              </a:ext>
            </a:extLst>
          </p:cNvPr>
          <p:cNvSpPr/>
          <p:nvPr/>
        </p:nvSpPr>
        <p:spPr>
          <a:xfrm>
            <a:off x="8276698" y="4639028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Cheat</a:t>
            </a:r>
            <a:r>
              <a:rPr lang="ko-KR" altLang="en-US" sz="12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No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F3CDD2B-A249-7746-98CA-571626B4F447}"/>
              </a:ext>
            </a:extLst>
          </p:cNvPr>
          <p:cNvCxnSpPr>
            <a:cxnSpLocks/>
            <a:stCxn id="37" idx="2"/>
            <a:endCxn id="28" idx="0"/>
          </p:cNvCxnSpPr>
          <p:nvPr/>
        </p:nvCxnSpPr>
        <p:spPr>
          <a:xfrm flipH="1">
            <a:off x="7142139" y="3535142"/>
            <a:ext cx="1728919" cy="355493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CCE506-5AFC-C640-8706-49EA17B45370}"/>
              </a:ext>
            </a:extLst>
          </p:cNvPr>
          <p:cNvCxnSpPr>
            <a:cxnSpLocks/>
            <a:stCxn id="37" idx="2"/>
            <a:endCxn id="29" idx="0"/>
          </p:cNvCxnSpPr>
          <p:nvPr/>
        </p:nvCxnSpPr>
        <p:spPr>
          <a:xfrm>
            <a:off x="8871058" y="3535142"/>
            <a:ext cx="0" cy="355493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DA8FBFD-D45C-B245-ACEB-B08CA809CE27}"/>
              </a:ext>
            </a:extLst>
          </p:cNvPr>
          <p:cNvCxnSpPr>
            <a:cxnSpLocks/>
            <a:stCxn id="30" idx="0"/>
            <a:endCxn id="29" idx="2"/>
          </p:cNvCxnSpPr>
          <p:nvPr/>
        </p:nvCxnSpPr>
        <p:spPr>
          <a:xfrm flipV="1">
            <a:off x="8871058" y="4436474"/>
            <a:ext cx="0" cy="2025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2DE93D3D-5F68-FB4F-804C-DC0C1248E6AD}"/>
              </a:ext>
            </a:extLst>
          </p:cNvPr>
          <p:cNvSpPr/>
          <p:nvPr/>
        </p:nvSpPr>
        <p:spPr>
          <a:xfrm>
            <a:off x="8276698" y="2989303"/>
            <a:ext cx="1188720" cy="54583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KR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Taxable Income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0846F74-1E5E-9F4E-BCAE-926987D754CD}"/>
              </a:ext>
            </a:extLst>
          </p:cNvPr>
          <p:cNvCxnSpPr>
            <a:cxnSpLocks/>
            <a:stCxn id="37" idx="0"/>
            <a:endCxn id="22" idx="2"/>
          </p:cNvCxnSpPr>
          <p:nvPr/>
        </p:nvCxnSpPr>
        <p:spPr>
          <a:xfrm flipH="1" flipV="1">
            <a:off x="8864674" y="2787519"/>
            <a:ext cx="6384" cy="20178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95E1A63D-513A-7D43-AE06-59E61A9065DE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459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6CD9AE-EEED-ED42-83D1-3DD683D47CDD}"/>
              </a:ext>
            </a:extLst>
          </p:cNvPr>
          <p:cNvSpPr txBox="1"/>
          <p:nvPr/>
        </p:nvSpPr>
        <p:spPr>
          <a:xfrm>
            <a:off x="162301" y="67920"/>
            <a:ext cx="11867398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2</a:t>
            </a:r>
            <a:r>
              <a:rPr lang="ko-KR" altLang="en-US" sz="1400" b="1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Helvetica Neue Medium" panose="02000503000000020004" pitchFamily="2" charset="0"/>
              </a:rPr>
              <a:t>번 문제 풀이</a:t>
            </a:r>
            <a:endParaRPr lang="en-KR" sz="1400" b="1" dirty="0">
              <a:latin typeface="Apple SD Gothic Neo" panose="02000300000000000000" pitchFamily="2" charset="-127"/>
              <a:ea typeface="Apple SD Gothic Neo" panose="02000300000000000000" pitchFamily="2" charset="-127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52AE52-6031-C348-8261-CE59107F012C}"/>
              </a:ext>
            </a:extLst>
          </p:cNvPr>
          <p:cNvSpPr txBox="1"/>
          <p:nvPr/>
        </p:nvSpPr>
        <p:spPr>
          <a:xfrm>
            <a:off x="162301" y="456488"/>
            <a:ext cx="11867398" cy="33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300" b="1" dirty="0">
                <a:latin typeface="Apple SD Gothic Neo SemiBold" panose="02000300000000000000" pitchFamily="2" charset="-127"/>
                <a:ea typeface="Apple SD Gothic Neo SemiBold" panose="02000300000000000000" pitchFamily="2" charset="-127"/>
                <a:cs typeface="HELVETICA NEUE MEDIUM" panose="02000503000000020004" pitchFamily="2" charset="0"/>
              </a:rPr>
              <a:t>세 번째 분기 속성 고르기</a:t>
            </a:r>
            <a:endParaRPr lang="en-KR" sz="1300" b="1" dirty="0">
              <a:latin typeface="Apple SD Gothic Neo SemiBold" panose="02000300000000000000" pitchFamily="2" charset="-127"/>
              <a:ea typeface="Apple SD Gothic Neo SemiBold" panose="02000300000000000000" pitchFamily="2" charset="-127"/>
              <a:cs typeface="HELVETICA NEUE MEDIUM" panose="02000503000000020004" pitchFamily="2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BC23EBC-F9CB-114E-BF4A-C53E145EF91E}"/>
              </a:ext>
            </a:extLst>
          </p:cNvPr>
          <p:cNvSpPr/>
          <p:nvPr/>
        </p:nvSpPr>
        <p:spPr>
          <a:xfrm>
            <a:off x="162301" y="831689"/>
            <a:ext cx="4422056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Refund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endParaRPr lang="en-US" altLang="ko-KR" sz="1100" dirty="0">
              <a:solidFill>
                <a:srgbClr val="22222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aphicFrame>
        <p:nvGraphicFramePr>
          <p:cNvPr id="38" name="Table 9">
            <a:extLst>
              <a:ext uri="{FF2B5EF4-FFF2-40B4-BE49-F238E27FC236}">
                <a16:creationId xmlns:a16="http://schemas.microsoft.com/office/drawing/2014/main" id="{6DCAAE88-5D14-5C44-BDEE-4AE6F54E3D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120543"/>
              </p:ext>
            </p:extLst>
          </p:nvPr>
        </p:nvGraphicFramePr>
        <p:xfrm>
          <a:off x="236024" y="1156282"/>
          <a:ext cx="3060856" cy="13699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965">
                  <a:extLst>
                    <a:ext uri="{9D8B030D-6E8A-4147-A177-3AD203B41FA5}">
                      <a16:colId xmlns:a16="http://schemas.microsoft.com/office/drawing/2014/main" val="1141283606"/>
                    </a:ext>
                  </a:extLst>
                </a:gridCol>
                <a:gridCol w="537832">
                  <a:extLst>
                    <a:ext uri="{9D8B030D-6E8A-4147-A177-3AD203B41FA5}">
                      <a16:colId xmlns:a16="http://schemas.microsoft.com/office/drawing/2014/main" val="2749987127"/>
                    </a:ext>
                  </a:extLst>
                </a:gridCol>
                <a:gridCol w="612547">
                  <a:extLst>
                    <a:ext uri="{9D8B030D-6E8A-4147-A177-3AD203B41FA5}">
                      <a16:colId xmlns:a16="http://schemas.microsoft.com/office/drawing/2014/main" val="803331424"/>
                    </a:ext>
                  </a:extLst>
                </a:gridCol>
                <a:gridCol w="612547">
                  <a:extLst>
                    <a:ext uri="{9D8B030D-6E8A-4147-A177-3AD203B41FA5}">
                      <a16:colId xmlns:a16="http://schemas.microsoft.com/office/drawing/2014/main" val="4113056214"/>
                    </a:ext>
                  </a:extLst>
                </a:gridCol>
                <a:gridCol w="648965">
                  <a:extLst>
                    <a:ext uri="{9D8B030D-6E8A-4147-A177-3AD203B41FA5}">
                      <a16:colId xmlns:a16="http://schemas.microsoft.com/office/drawing/2014/main" val="562674582"/>
                    </a:ext>
                  </a:extLst>
                </a:gridCol>
              </a:tblGrid>
              <a:tr h="273989">
                <a:tc rowSpan="2" gridSpan="2">
                  <a:txBody>
                    <a:bodyPr/>
                    <a:lstStyle/>
                    <a:p>
                      <a:pPr algn="ctr"/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Cheat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Gini(t)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29155"/>
                  </a:ext>
                </a:extLst>
              </a:tr>
              <a:tr h="273989">
                <a:tc gridSpan="2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5605248"/>
                  </a:ext>
                </a:extLst>
              </a:tr>
              <a:tr h="273989">
                <a:tc rowSpan="2">
                  <a:txBody>
                    <a:bodyPr/>
                    <a:lstStyle/>
                    <a:p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Refund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662674"/>
                  </a:ext>
                </a:extLst>
              </a:tr>
              <a:tr h="273989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482212"/>
                  </a:ext>
                </a:extLst>
              </a:tr>
              <a:tr h="273989">
                <a:tc gridSpan="5">
                  <a:txBody>
                    <a:bodyPr/>
                    <a:lstStyle/>
                    <a:p>
                      <a:r>
                        <a:rPr lang="en-US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 = 0.375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601051"/>
                  </a:ext>
                </a:extLst>
              </a:tr>
            </a:tbl>
          </a:graphicData>
        </a:graphic>
      </p:graphicFrame>
      <p:sp>
        <p:nvSpPr>
          <p:cNvPr id="39" name="Rectangle 38">
            <a:extLst>
              <a:ext uri="{FF2B5EF4-FFF2-40B4-BE49-F238E27FC236}">
                <a16:creationId xmlns:a16="http://schemas.microsoft.com/office/drawing/2014/main" id="{69BFAE66-BDC8-9747-9370-E8CC9B89C7BB}"/>
              </a:ext>
            </a:extLst>
          </p:cNvPr>
          <p:cNvSpPr/>
          <p:nvPr/>
        </p:nvSpPr>
        <p:spPr>
          <a:xfrm>
            <a:off x="162301" y="2532341"/>
            <a:ext cx="40385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Marital Status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({Single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},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{Divorced})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</a:t>
            </a:r>
          </a:p>
        </p:txBody>
      </p:sp>
      <p:graphicFrame>
        <p:nvGraphicFramePr>
          <p:cNvPr id="41" name="Table 9">
            <a:extLst>
              <a:ext uri="{FF2B5EF4-FFF2-40B4-BE49-F238E27FC236}">
                <a16:creationId xmlns:a16="http://schemas.microsoft.com/office/drawing/2014/main" id="{E3A78917-949E-FD4F-A781-9E1D2AB4F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704985"/>
              </p:ext>
            </p:extLst>
          </p:nvPr>
        </p:nvGraphicFramePr>
        <p:xfrm>
          <a:off x="236023" y="2895582"/>
          <a:ext cx="3730077" cy="13344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0323">
                  <a:extLst>
                    <a:ext uri="{9D8B030D-6E8A-4147-A177-3AD203B41FA5}">
                      <a16:colId xmlns:a16="http://schemas.microsoft.com/office/drawing/2014/main" val="1141283606"/>
                    </a:ext>
                  </a:extLst>
                </a:gridCol>
                <a:gridCol w="795954">
                  <a:extLst>
                    <a:ext uri="{9D8B030D-6E8A-4147-A177-3AD203B41FA5}">
                      <a16:colId xmlns:a16="http://schemas.microsoft.com/office/drawing/2014/main" val="2749987127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803331424"/>
                    </a:ext>
                  </a:extLst>
                </a:gridCol>
                <a:gridCol w="746473">
                  <a:extLst>
                    <a:ext uri="{9D8B030D-6E8A-4147-A177-3AD203B41FA5}">
                      <a16:colId xmlns:a16="http://schemas.microsoft.com/office/drawing/2014/main" val="4113056214"/>
                    </a:ext>
                  </a:extLst>
                </a:gridCol>
                <a:gridCol w="790854">
                  <a:extLst>
                    <a:ext uri="{9D8B030D-6E8A-4147-A177-3AD203B41FA5}">
                      <a16:colId xmlns:a16="http://schemas.microsoft.com/office/drawing/2014/main" val="562674582"/>
                    </a:ext>
                  </a:extLst>
                </a:gridCol>
              </a:tblGrid>
              <a:tr h="223623">
                <a:tc rowSpan="2" gridSpan="2">
                  <a:txBody>
                    <a:bodyPr/>
                    <a:lstStyle/>
                    <a:p>
                      <a:pPr algn="ctr"/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rowSpan="2"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Cheat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Gini(t)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29155"/>
                  </a:ext>
                </a:extLst>
              </a:tr>
              <a:tr h="223623">
                <a:tc gridSpan="2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No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5605248"/>
                  </a:ext>
                </a:extLst>
              </a:tr>
              <a:tr h="290041">
                <a:tc rowSpan="2"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222222"/>
                          </a:solidFill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Marital Status</a:t>
                      </a:r>
                      <a:endParaRPr lang="en-KR" sz="1050" b="0" i="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{Single}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4662674"/>
                  </a:ext>
                </a:extLst>
              </a:tr>
              <a:tr h="290041">
                <a:tc v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{Divorced}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241655"/>
                  </a:ext>
                </a:extLst>
              </a:tr>
              <a:tr h="223623">
                <a:tc gridSpan="5">
                  <a:txBody>
                    <a:bodyPr/>
                    <a:lstStyle/>
                    <a:p>
                      <a:r>
                        <a:rPr lang="en-US" sz="1050" b="0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Gini = 0.333</a:t>
                      </a:r>
                      <a:endParaRPr lang="en-KR" sz="1050" b="0" i="0" u="none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sz="1200" b="0" i="0" dirty="0">
                        <a:latin typeface="Apple SD Gothic Neo" panose="02000300000000000000" pitchFamily="2" charset="-127"/>
                        <a:ea typeface="Apple SD Gothic Neo" panose="02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601051"/>
                  </a:ext>
                </a:extLst>
              </a:tr>
            </a:tbl>
          </a:graphicData>
        </a:graphic>
      </p:graphicFrame>
      <p:sp>
        <p:nvSpPr>
          <p:cNvPr id="48" name="Rectangle 47">
            <a:extLst>
              <a:ext uri="{FF2B5EF4-FFF2-40B4-BE49-F238E27FC236}">
                <a16:creationId xmlns:a16="http://schemas.microsoft.com/office/drawing/2014/main" id="{AFA458E0-0495-EB4C-A3AD-3F8775B89C36}"/>
              </a:ext>
            </a:extLst>
          </p:cNvPr>
          <p:cNvSpPr/>
          <p:nvPr/>
        </p:nvSpPr>
        <p:spPr>
          <a:xfrm>
            <a:off x="162301" y="4246482"/>
            <a:ext cx="4495778" cy="325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 Taxable Income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의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중 </a:t>
            </a:r>
            <a:r>
              <a:rPr 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split position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을 고려한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가장 낮은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Gini</a:t>
            </a:r>
          </a:p>
        </p:txBody>
      </p:sp>
      <p:graphicFrame>
        <p:nvGraphicFramePr>
          <p:cNvPr id="49" name="Table 2">
            <a:extLst>
              <a:ext uri="{FF2B5EF4-FFF2-40B4-BE49-F238E27FC236}">
                <a16:creationId xmlns:a16="http://schemas.microsoft.com/office/drawing/2014/main" id="{CC157295-3731-2843-AF15-631CDCEB02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877771"/>
              </p:ext>
            </p:extLst>
          </p:nvPr>
        </p:nvGraphicFramePr>
        <p:xfrm>
          <a:off x="217946" y="4623225"/>
          <a:ext cx="5875756" cy="174831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7486">
                  <a:extLst>
                    <a:ext uri="{9D8B030D-6E8A-4147-A177-3AD203B41FA5}">
                      <a16:colId xmlns:a16="http://schemas.microsoft.com/office/drawing/2014/main" val="2416923322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3758267326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4103530931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1774324603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241603711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2742617963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3350345241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801336674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2840601852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1720310344"/>
                    </a:ext>
                  </a:extLst>
                </a:gridCol>
                <a:gridCol w="503827">
                  <a:extLst>
                    <a:ext uri="{9D8B030D-6E8A-4147-A177-3AD203B41FA5}">
                      <a16:colId xmlns:a16="http://schemas.microsoft.com/office/drawing/2014/main" val="2686819117"/>
                    </a:ext>
                  </a:extLst>
                </a:gridCol>
              </a:tblGrid>
              <a:tr h="256966">
                <a:tc>
                  <a:txBody>
                    <a:bodyPr/>
                    <a:lstStyle/>
                    <a:p>
                      <a:pPr algn="ctr"/>
                      <a:r>
                        <a:rPr lang="en-US" sz="7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Sorted Value (K)</a:t>
                      </a:r>
                      <a:endParaRPr lang="en-KR" sz="7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85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95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8959232"/>
                  </a:ext>
                </a:extLst>
              </a:tr>
              <a:tr h="215927">
                <a:tc rowSpan="2">
                  <a:txBody>
                    <a:bodyPr/>
                    <a:lstStyle/>
                    <a:p>
                      <a:pPr algn="ctr"/>
                      <a:r>
                        <a:rPr lang="en-KR" sz="7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Split Position (K)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65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77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2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87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92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100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163195"/>
                  </a:ext>
                </a:extLst>
              </a:tr>
              <a:tr h="202457">
                <a:tc vMerge="1">
                  <a:txBody>
                    <a:bodyPr/>
                    <a:lstStyle/>
                    <a:p>
                      <a:endParaRPr lang="en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  <a:endParaRPr lang="en-KR" sz="9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&lt;=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&gt;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520494"/>
                  </a:ext>
                </a:extLst>
              </a:tr>
              <a:tr h="215927">
                <a:tc>
                  <a:txBody>
                    <a:bodyPr/>
                    <a:lstStyle/>
                    <a:p>
                      <a:pPr algn="ctr"/>
                      <a:r>
                        <a:rPr lang="en-KR" sz="9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5829891"/>
                  </a:ext>
                </a:extLst>
              </a:tr>
              <a:tr h="215927">
                <a:tc>
                  <a:txBody>
                    <a:bodyPr/>
                    <a:lstStyle/>
                    <a:p>
                      <a:pPr algn="ctr"/>
                      <a:r>
                        <a:rPr lang="en-KR" sz="900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2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  <a:endParaRPr lang="en-KR" sz="1000" dirty="0">
                        <a:latin typeface="Helvetica Neue" panose="02000503000000020004" pitchFamily="2" charset="0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1256322"/>
                  </a:ext>
                </a:extLst>
              </a:tr>
              <a:tr h="287393">
                <a:tc>
                  <a:txBody>
                    <a:bodyPr/>
                    <a:lstStyle/>
                    <a:p>
                      <a:pPr algn="ctr"/>
                      <a:r>
                        <a:rPr lang="en-KR" sz="900" dirty="0"/>
                        <a:t>GINI</a:t>
                      </a:r>
                      <a:r>
                        <a:rPr lang="en-US" altLang="ko-KR" sz="900" dirty="0"/>
                        <a:t>(t)</a:t>
                      </a:r>
                      <a:endParaRPr lang="en-KR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0.444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1477931"/>
                  </a:ext>
                </a:extLst>
              </a:tr>
              <a:tr h="215927">
                <a:tc>
                  <a:txBody>
                    <a:bodyPr/>
                    <a:lstStyle/>
                    <a:p>
                      <a:pPr algn="ctr"/>
                      <a:r>
                        <a:rPr lang="en-KR" sz="900" dirty="0"/>
                        <a:t>GINI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b="1" u="sng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0.25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0.333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KR" sz="100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0.375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1655057"/>
                  </a:ext>
                </a:extLst>
              </a:tr>
            </a:tbl>
          </a:graphicData>
        </a:graphic>
      </p:graphicFrame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42BE24DE-E6B5-0A4D-BFD9-5A61B63922DC}"/>
              </a:ext>
            </a:extLst>
          </p:cNvPr>
          <p:cNvSpPr/>
          <p:nvPr/>
        </p:nvSpPr>
        <p:spPr>
          <a:xfrm>
            <a:off x="8909429" y="2770464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{Married}</a:t>
            </a:r>
            <a:endParaRPr lang="en-KR" sz="12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6C3EF384-2D22-2547-8470-FCB4F73D7057}"/>
              </a:ext>
            </a:extLst>
          </p:cNvPr>
          <p:cNvSpPr/>
          <p:nvPr/>
        </p:nvSpPr>
        <p:spPr>
          <a:xfrm>
            <a:off x="8909429" y="3518857"/>
            <a:ext cx="1188720" cy="54583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Cheat</a:t>
            </a:r>
            <a:r>
              <a:rPr lang="ko-KR" altLang="en-US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12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= No</a:t>
            </a:r>
            <a:endParaRPr lang="en-KR" sz="1200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FA15E4A-3BC0-5542-9156-BBF1A49D7D1E}"/>
              </a:ext>
            </a:extLst>
          </p:cNvPr>
          <p:cNvCxnSpPr>
            <a:cxnSpLocks/>
            <a:endCxn id="53" idx="0"/>
          </p:cNvCxnSpPr>
          <p:nvPr/>
        </p:nvCxnSpPr>
        <p:spPr>
          <a:xfrm>
            <a:off x="8632439" y="2491164"/>
            <a:ext cx="871350" cy="279300"/>
          </a:xfrm>
          <a:prstGeom prst="line">
            <a:avLst/>
          </a:prstGeom>
          <a:ln w="63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82CC39E-2911-494E-81B3-269F6F24E54A}"/>
              </a:ext>
            </a:extLst>
          </p:cNvPr>
          <p:cNvCxnSpPr>
            <a:cxnSpLocks/>
            <a:stCxn id="54" idx="0"/>
            <a:endCxn id="53" idx="2"/>
          </p:cNvCxnSpPr>
          <p:nvPr/>
        </p:nvCxnSpPr>
        <p:spPr>
          <a:xfrm flipV="1">
            <a:off x="9503789" y="3316303"/>
            <a:ext cx="0" cy="202554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8" name="Picture 1" descr="page1image53252576">
            <a:extLst>
              <a:ext uri="{FF2B5EF4-FFF2-40B4-BE49-F238E27FC236}">
                <a16:creationId xmlns:a16="http://schemas.microsoft.com/office/drawing/2014/main" id="{6A2AD4F9-C0B1-3742-AC23-78E42ACE2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8555" y="1516604"/>
            <a:ext cx="3223156" cy="339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FA238823-E7B9-D94F-9B98-60B2C18A59D6}"/>
              </a:ext>
            </a:extLst>
          </p:cNvPr>
          <p:cNvSpPr/>
          <p:nvPr/>
        </p:nvSpPr>
        <p:spPr>
          <a:xfrm>
            <a:off x="8790120" y="1987702"/>
            <a:ext cx="2961988" cy="534864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BFCC60C-CAC1-774B-B583-59E8C7E931C5}"/>
              </a:ext>
            </a:extLst>
          </p:cNvPr>
          <p:cNvSpPr/>
          <p:nvPr/>
        </p:nvSpPr>
        <p:spPr>
          <a:xfrm>
            <a:off x="8777875" y="2854137"/>
            <a:ext cx="2961988" cy="308147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247C7C9-3D10-004D-B2A2-EE884AB92E54}"/>
              </a:ext>
            </a:extLst>
          </p:cNvPr>
          <p:cNvSpPr/>
          <p:nvPr/>
        </p:nvSpPr>
        <p:spPr>
          <a:xfrm>
            <a:off x="8777875" y="3398686"/>
            <a:ext cx="2961988" cy="534864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D424F13-4C20-E64F-B9D4-C4A04BF14D29}"/>
              </a:ext>
            </a:extLst>
          </p:cNvPr>
          <p:cNvSpPr/>
          <p:nvPr/>
        </p:nvSpPr>
        <p:spPr>
          <a:xfrm>
            <a:off x="8777875" y="4268916"/>
            <a:ext cx="2961988" cy="308147"/>
          </a:xfrm>
          <a:prstGeom prst="rect">
            <a:avLst/>
          </a:prstGeom>
          <a:solidFill>
            <a:srgbClr val="C6C6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3AD1B3-03FD-1E48-873A-17B171B91622}"/>
              </a:ext>
            </a:extLst>
          </p:cNvPr>
          <p:cNvSpPr txBox="1"/>
          <p:nvPr/>
        </p:nvSpPr>
        <p:spPr>
          <a:xfrm>
            <a:off x="1811580" y="536125"/>
            <a:ext cx="87631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Marital Status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가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{Single, Divorced}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이며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Taxable Income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이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{</a:t>
            </a:r>
            <a:r>
              <a:rPr lang="ko-KR" altLang="en-US" sz="1100" dirty="0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≤</a:t>
            </a:r>
            <a:r>
              <a:rPr lang="en-US" altLang="ko-KR" sz="11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110K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} 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해당되는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instance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인 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3,5,8,10</a:t>
            </a:r>
            <a:r>
              <a:rPr lang="ko-KR" altLang="en-US" sz="1100" dirty="0">
                <a:solidFill>
                  <a:srgbClr val="222222"/>
                </a:solidFill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에 대하여 속성을 고르고자 합니다</a:t>
            </a:r>
            <a:r>
              <a:rPr lang="en-US" altLang="ko-KR" sz="1100" dirty="0">
                <a:solidFill>
                  <a:srgbClr val="22222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2CB66E-8D63-8C40-9FB5-B0B8E5AA35CE}"/>
              </a:ext>
            </a:extLst>
          </p:cNvPr>
          <p:cNvSpPr txBox="1"/>
          <p:nvPr/>
        </p:nvSpPr>
        <p:spPr>
          <a:xfrm>
            <a:off x="10233647" y="6523880"/>
            <a:ext cx="186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1871056 </a:t>
            </a:r>
            <a:r>
              <a:rPr lang="ko-KR" altLang="en-US" sz="1200" dirty="0" err="1">
                <a:latin typeface="Helvetica Neue" panose="02000503000000020004" pitchFamily="2" charset="0"/>
                <a:ea typeface="Apple SD Gothic Neo" panose="02000300000000000000" pitchFamily="2" charset="-127"/>
                <a:cs typeface="Helvetica Neue" panose="02000503000000020004" pitchFamily="2" charset="0"/>
              </a:rPr>
              <a:t>한지수</a:t>
            </a:r>
            <a:endParaRPr lang="en-KR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466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4754</Words>
  <Application>Microsoft Macintosh PowerPoint</Application>
  <PresentationFormat>Widescreen</PresentationFormat>
  <Paragraphs>2252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Apple SD Gothic Neo</vt:lpstr>
      <vt:lpstr>Apple SD Gothic Neo Light</vt:lpstr>
      <vt:lpstr>Apple SD Gothic Neo Medium</vt:lpstr>
      <vt:lpstr>Apple SD Gothic Neo SemiBold</vt:lpstr>
      <vt:lpstr>System Font Regular</vt:lpstr>
      <vt:lpstr>Arial</vt:lpstr>
      <vt:lpstr>Calibri</vt:lpstr>
      <vt:lpstr>Calibri Light</vt:lpstr>
      <vt:lpstr>Cambria Math</vt:lpstr>
      <vt:lpstr>Helvetica Neue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한지수(컴퓨터공학전공)</dc:creator>
  <cp:lastModifiedBy>한지수(컴퓨터공학전공)</cp:lastModifiedBy>
  <cp:revision>48</cp:revision>
  <dcterms:created xsi:type="dcterms:W3CDTF">2021-10-19T20:39:44Z</dcterms:created>
  <dcterms:modified xsi:type="dcterms:W3CDTF">2021-10-21T14:42:24Z</dcterms:modified>
</cp:coreProperties>
</file>

<file path=docProps/thumbnail.jpeg>
</file>